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16"/>
  </p:notesMasterIdLst>
  <p:sldIdLst>
    <p:sldId id="256" r:id="rId5"/>
    <p:sldId id="267" r:id="rId6"/>
    <p:sldId id="257" r:id="rId7"/>
    <p:sldId id="270" r:id="rId8"/>
    <p:sldId id="271" r:id="rId9"/>
    <p:sldId id="260" r:id="rId10"/>
    <p:sldId id="261" r:id="rId11"/>
    <p:sldId id="262" r:id="rId12"/>
    <p:sldId id="268" r:id="rId13"/>
    <p:sldId id="263" r:id="rId14"/>
    <p:sldId id="264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" roundtripDataSignature="AMtx7mi7ejVB5kGnEVfoVadbO8lzycfs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1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68CF83-C6F9-00D8-1AEE-A104E5430C15}" v="33" dt="2025-02-11T14:57:21.560"/>
    <p1510:client id="{75A78D3C-EEC6-514F-59FA-E69D2B55B84F}" v="9" dt="2025-02-11T16:29:10.439"/>
    <p1510:client id="{A3EA9FB0-1C5D-2CD4-C3C1-75F7EFDC8242}" v="6" dt="2025-02-11T16:12:08.950"/>
    <p1510:client id="{B9CC834A-1364-9682-EE4D-4B8D7B5358D8}" v="9" dt="2025-02-11T14:57:59.611"/>
    <p1510:client id="{FB005468-7E70-4C32-A648-2CC2E4188A3B}" v="4" dt="2025-02-11T15:54:29.171"/>
  </p1510:revLst>
</p1510:revInfo>
</file>

<file path=ppt/tableStyles.xml><?xml version="1.0" encoding="utf-8"?>
<a:tblStyleLst xmlns:a="http://schemas.openxmlformats.org/drawingml/2006/main" def="{AF49272F-31D3-4B64-B221-4DD6686D569D}">
  <a:tblStyle styleId="{AF49272F-31D3-4B64-B221-4DD6686D569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34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customschemas.google.com/relationships/presentationmetadata" Target="metadata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618222592698337E-2"/>
          <c:y val="3.2741437945082691E-2"/>
          <c:w val="0.93891027573264552"/>
          <c:h val="0.8038438013846950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Tickets Created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DA-45D7-9D8E-F8575B44DF15}"/>
                </c:ext>
              </c:extLst>
            </c:dLbl>
            <c:dLbl>
              <c:idx val="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DA-45D7-9D8E-F8575B44DF15}"/>
                </c:ext>
              </c:extLst>
            </c:dLbl>
            <c:dLbl>
              <c:idx val="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5DA-45D7-9D8E-F8575B44DF15}"/>
                </c:ext>
              </c:extLst>
            </c:dLbl>
            <c:dLbl>
              <c:idx val="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5DA-45D7-9D8E-F8575B44DF15}"/>
                </c:ext>
              </c:extLst>
            </c:dLbl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5DA-45D7-9D8E-F8575B44DF15}"/>
                </c:ext>
              </c:extLst>
            </c:dLbl>
            <c:dLbl>
              <c:idx val="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5DA-45D7-9D8E-F8575B44DF15}"/>
                </c:ext>
              </c:extLst>
            </c:dLbl>
            <c:dLbl>
              <c:idx val="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5DA-45D7-9D8E-F8575B44DF15}"/>
                </c:ext>
              </c:extLst>
            </c:dLbl>
            <c:dLbl>
              <c:idx val="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5DA-45D7-9D8E-F8575B44DF15}"/>
                </c:ext>
              </c:extLst>
            </c:dLbl>
            <c:dLbl>
              <c:idx val="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5DA-45D7-9D8E-F8575B44DF15}"/>
                </c:ext>
              </c:extLst>
            </c:dLbl>
            <c:dLbl>
              <c:idx val="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5DA-45D7-9D8E-F8575B44DF15}"/>
                </c:ext>
              </c:extLst>
            </c:dLbl>
            <c:dLbl>
              <c:idx val="1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5DA-45D7-9D8E-F8575B44DF15}"/>
                </c:ext>
              </c:extLst>
            </c:dLbl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5DA-45D7-9D8E-F8575B44DF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Sheet1!$B$1:$M$1</c:f>
              <c:strCache>
                <c:ptCount val="12"/>
                <c:pt idx="0">
                  <c:v>Mar</c:v>
                </c:pt>
                <c:pt idx="1">
                  <c:v>Apr</c:v>
                </c:pt>
                <c:pt idx="2">
                  <c:v>May</c:v>
                </c:pt>
                <c:pt idx="3">
                  <c:v>Jun</c:v>
                </c:pt>
                <c:pt idx="4">
                  <c:v>Jul</c:v>
                </c:pt>
                <c:pt idx="5">
                  <c:v>Aug</c:v>
                </c:pt>
                <c:pt idx="6">
                  <c:v>Sep</c:v>
                </c:pt>
                <c:pt idx="7">
                  <c:v>Oct</c:v>
                </c:pt>
                <c:pt idx="8">
                  <c:v>Nov</c:v>
                </c:pt>
                <c:pt idx="9">
                  <c:v>Dec</c:v>
                </c:pt>
                <c:pt idx="10">
                  <c:v>Jan</c:v>
                </c:pt>
                <c:pt idx="11">
                  <c:v>Feb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805</c:v>
                </c:pt>
                <c:pt idx="1">
                  <c:v>994</c:v>
                </c:pt>
                <c:pt idx="2">
                  <c:v>907</c:v>
                </c:pt>
                <c:pt idx="3">
                  <c:v>722</c:v>
                </c:pt>
                <c:pt idx="4">
                  <c:v>816</c:v>
                </c:pt>
                <c:pt idx="5">
                  <c:v>862</c:v>
                </c:pt>
                <c:pt idx="6">
                  <c:v>763</c:v>
                </c:pt>
                <c:pt idx="7">
                  <c:v>793</c:v>
                </c:pt>
                <c:pt idx="8">
                  <c:v>581</c:v>
                </c:pt>
                <c:pt idx="9">
                  <c:v>586</c:v>
                </c:pt>
                <c:pt idx="10">
                  <c:v>747</c:v>
                </c:pt>
                <c:pt idx="11">
                  <c:v>560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367-4258-8856-A686B6A5FF8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Tickets Closed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Mar</c:v>
                </c:pt>
                <c:pt idx="1">
                  <c:v>Apr</c:v>
                </c:pt>
                <c:pt idx="2">
                  <c:v>May</c:v>
                </c:pt>
                <c:pt idx="3">
                  <c:v>Jun</c:v>
                </c:pt>
                <c:pt idx="4">
                  <c:v>Jul</c:v>
                </c:pt>
                <c:pt idx="5">
                  <c:v>Aug</c:v>
                </c:pt>
                <c:pt idx="6">
                  <c:v>Sep</c:v>
                </c:pt>
                <c:pt idx="7">
                  <c:v>Oct</c:v>
                </c:pt>
                <c:pt idx="8">
                  <c:v>Nov</c:v>
                </c:pt>
                <c:pt idx="9">
                  <c:v>Dec</c:v>
                </c:pt>
                <c:pt idx="10">
                  <c:v>Jan</c:v>
                </c:pt>
                <c:pt idx="11">
                  <c:v>Feb</c:v>
                </c:pt>
              </c:strCache>
            </c:strRef>
          </c:cat>
          <c:val>
            <c:numRef>
              <c:f>Sheet1!$B$3:$M$3</c:f>
              <c:numCache>
                <c:formatCode>General</c:formatCode>
                <c:ptCount val="12"/>
                <c:pt idx="0">
                  <c:v>443</c:v>
                </c:pt>
                <c:pt idx="1">
                  <c:v>649</c:v>
                </c:pt>
                <c:pt idx="2">
                  <c:v>487</c:v>
                </c:pt>
                <c:pt idx="3">
                  <c:v>769</c:v>
                </c:pt>
                <c:pt idx="4">
                  <c:v>474</c:v>
                </c:pt>
                <c:pt idx="5">
                  <c:v>480</c:v>
                </c:pt>
                <c:pt idx="6">
                  <c:v>442</c:v>
                </c:pt>
                <c:pt idx="7">
                  <c:v>652</c:v>
                </c:pt>
                <c:pt idx="8">
                  <c:v>504</c:v>
                </c:pt>
                <c:pt idx="9">
                  <c:v>532</c:v>
                </c:pt>
                <c:pt idx="10">
                  <c:v>583</c:v>
                </c:pt>
                <c:pt idx="11">
                  <c:v>402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367-4258-8856-A686B6A5FF8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Tickets w/Competed Steps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Mar</c:v>
                </c:pt>
                <c:pt idx="1">
                  <c:v>Apr</c:v>
                </c:pt>
                <c:pt idx="2">
                  <c:v>May</c:v>
                </c:pt>
                <c:pt idx="3">
                  <c:v>Jun</c:v>
                </c:pt>
                <c:pt idx="4">
                  <c:v>Jul</c:v>
                </c:pt>
                <c:pt idx="5">
                  <c:v>Aug</c:v>
                </c:pt>
                <c:pt idx="6">
                  <c:v>Sep</c:v>
                </c:pt>
                <c:pt idx="7">
                  <c:v>Oct</c:v>
                </c:pt>
                <c:pt idx="8">
                  <c:v>Nov</c:v>
                </c:pt>
                <c:pt idx="9">
                  <c:v>Dec</c:v>
                </c:pt>
                <c:pt idx="10">
                  <c:v>Jan</c:v>
                </c:pt>
                <c:pt idx="11">
                  <c:v>Feb</c:v>
                </c:pt>
              </c:strCache>
            </c:strRef>
          </c:cat>
          <c:val>
            <c:numRef>
              <c:f>Sheet1!$B$4:$M$4</c:f>
              <c:numCache>
                <c:formatCode>General</c:formatCode>
                <c:ptCount val="12"/>
                <c:pt idx="0">
                  <c:v>1492</c:v>
                </c:pt>
                <c:pt idx="1">
                  <c:v>1520</c:v>
                </c:pt>
                <c:pt idx="2">
                  <c:v>1466</c:v>
                </c:pt>
                <c:pt idx="3">
                  <c:v>1649</c:v>
                </c:pt>
                <c:pt idx="4">
                  <c:v>1173</c:v>
                </c:pt>
                <c:pt idx="5">
                  <c:v>1353</c:v>
                </c:pt>
                <c:pt idx="6">
                  <c:v>1404</c:v>
                </c:pt>
                <c:pt idx="7">
                  <c:v>1742</c:v>
                </c:pt>
                <c:pt idx="8">
                  <c:v>1629</c:v>
                </c:pt>
                <c:pt idx="9">
                  <c:v>1539</c:v>
                </c:pt>
                <c:pt idx="10">
                  <c:v>1784</c:v>
                </c:pt>
                <c:pt idx="11">
                  <c:v>1330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367-4258-8856-A686B6A5FF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48948991"/>
        <c:axId val="1348932671"/>
      </c:lineChart>
      <c:catAx>
        <c:axId val="1348948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8932671"/>
        <c:crosses val="autoZero"/>
        <c:auto val="1"/>
        <c:lblAlgn val="ctr"/>
        <c:lblOffset val="100"/>
        <c:noMultiLvlLbl val="0"/>
      </c:catAx>
      <c:valAx>
        <c:axId val="13489326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8948991"/>
        <c:crossesAt val="1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215181604505353"/>
          <c:y val="0.69535672363644696"/>
          <c:w val="0.4275102384296684"/>
          <c:h val="0.160840564639005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289119287318665E-2"/>
          <c:y val="4.8062597189833987E-2"/>
          <c:w val="0.95385250473579852"/>
          <c:h val="0.8038438013846950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Tickets Created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Sheet1!$B$1:$M$1</c:f>
              <c:strCache>
                <c:ptCount val="12"/>
                <c:pt idx="0">
                  <c:v>Mar</c:v>
                </c:pt>
                <c:pt idx="1">
                  <c:v>Apr</c:v>
                </c:pt>
                <c:pt idx="2">
                  <c:v>May</c:v>
                </c:pt>
                <c:pt idx="3">
                  <c:v>Jun</c:v>
                </c:pt>
                <c:pt idx="4">
                  <c:v>Jul</c:v>
                </c:pt>
                <c:pt idx="5">
                  <c:v>Aug</c:v>
                </c:pt>
                <c:pt idx="6">
                  <c:v>Sep</c:v>
                </c:pt>
                <c:pt idx="7">
                  <c:v>Oct</c:v>
                </c:pt>
                <c:pt idx="8">
                  <c:v>Nov</c:v>
                </c:pt>
                <c:pt idx="9">
                  <c:v>Dec</c:v>
                </c:pt>
                <c:pt idx="10">
                  <c:v>Jan</c:v>
                </c:pt>
                <c:pt idx="11">
                  <c:v>Feb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242</c:v>
                </c:pt>
                <c:pt idx="1">
                  <c:v>250</c:v>
                </c:pt>
                <c:pt idx="2">
                  <c:v>304</c:v>
                </c:pt>
                <c:pt idx="3">
                  <c:v>164</c:v>
                </c:pt>
                <c:pt idx="4">
                  <c:v>176</c:v>
                </c:pt>
                <c:pt idx="5">
                  <c:v>183</c:v>
                </c:pt>
                <c:pt idx="6">
                  <c:v>112</c:v>
                </c:pt>
                <c:pt idx="7">
                  <c:v>145</c:v>
                </c:pt>
                <c:pt idx="8">
                  <c:v>142</c:v>
                </c:pt>
                <c:pt idx="9">
                  <c:v>91</c:v>
                </c:pt>
                <c:pt idx="10">
                  <c:v>87</c:v>
                </c:pt>
                <c:pt idx="11">
                  <c:v>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C9E-4C4E-9DBA-3C8849B2891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Tickets Closed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Mar</c:v>
                </c:pt>
                <c:pt idx="1">
                  <c:v>Apr</c:v>
                </c:pt>
                <c:pt idx="2">
                  <c:v>May</c:v>
                </c:pt>
                <c:pt idx="3">
                  <c:v>Jun</c:v>
                </c:pt>
                <c:pt idx="4">
                  <c:v>Jul</c:v>
                </c:pt>
                <c:pt idx="5">
                  <c:v>Aug</c:v>
                </c:pt>
                <c:pt idx="6">
                  <c:v>Sep</c:v>
                </c:pt>
                <c:pt idx="7">
                  <c:v>Oct</c:v>
                </c:pt>
                <c:pt idx="8">
                  <c:v>Nov</c:v>
                </c:pt>
                <c:pt idx="9">
                  <c:v>Dec</c:v>
                </c:pt>
                <c:pt idx="10">
                  <c:v>Jan</c:v>
                </c:pt>
                <c:pt idx="11">
                  <c:v>Feb</c:v>
                </c:pt>
              </c:strCache>
            </c:strRef>
          </c:cat>
          <c:val>
            <c:numRef>
              <c:f>Sheet1!$B$3:$M$3</c:f>
              <c:numCache>
                <c:formatCode>General</c:formatCode>
                <c:ptCount val="12"/>
                <c:pt idx="0">
                  <c:v>2</c:v>
                </c:pt>
                <c:pt idx="1">
                  <c:v>8</c:v>
                </c:pt>
                <c:pt idx="2">
                  <c:v>15</c:v>
                </c:pt>
                <c:pt idx="3">
                  <c:v>3</c:v>
                </c:pt>
                <c:pt idx="4">
                  <c:v>3</c:v>
                </c:pt>
                <c:pt idx="5">
                  <c:v>1</c:v>
                </c:pt>
                <c:pt idx="6">
                  <c:v>6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2</c:v>
                </c:pt>
                <c:pt idx="1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C9E-4C4E-9DBA-3C8849B2891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Mar</c:v>
                </c:pt>
                <c:pt idx="1">
                  <c:v>Apr</c:v>
                </c:pt>
                <c:pt idx="2">
                  <c:v>May</c:v>
                </c:pt>
                <c:pt idx="3">
                  <c:v>Jun</c:v>
                </c:pt>
                <c:pt idx="4">
                  <c:v>Jul</c:v>
                </c:pt>
                <c:pt idx="5">
                  <c:v>Aug</c:v>
                </c:pt>
                <c:pt idx="6">
                  <c:v>Sep</c:v>
                </c:pt>
                <c:pt idx="7">
                  <c:v>Oct</c:v>
                </c:pt>
                <c:pt idx="8">
                  <c:v>Nov</c:v>
                </c:pt>
                <c:pt idx="9">
                  <c:v>Dec</c:v>
                </c:pt>
                <c:pt idx="10">
                  <c:v>Jan</c:v>
                </c:pt>
                <c:pt idx="11">
                  <c:v>Feb</c:v>
                </c:pt>
              </c:strCache>
            </c:strRef>
          </c:cat>
          <c:val>
            <c:numRef>
              <c:f>Sheet1!$B$4:$M$4</c:f>
              <c:numCache>
                <c:formatCode>General</c:formatCode>
                <c:ptCount val="12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C9E-4C4E-9DBA-3C8849B289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48948991"/>
        <c:axId val="1348932671"/>
      </c:lineChart>
      <c:catAx>
        <c:axId val="1348948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8932671"/>
        <c:crosses val="autoZero"/>
        <c:auto val="1"/>
        <c:lblAlgn val="ctr"/>
        <c:lblOffset val="100"/>
        <c:noMultiLvlLbl val="0"/>
      </c:catAx>
      <c:valAx>
        <c:axId val="13489326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89489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35266994732501411"/>
          <c:y val="7.9446121997444871E-2"/>
          <c:w val="0.28329348161414047"/>
          <c:h val="5.89447219812792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0.0223</cdr:x>
      <cdr:y>0.26654</cdr:y>
    </cdr:from>
    <cdr:to>
      <cdr:x>0.07873</cdr:x>
      <cdr:y>0.32595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107F265-E30A-FD93-22F6-F09666C4D132}"/>
            </a:ext>
          </a:extLst>
        </cdr:cNvPr>
        <cdr:cNvSpPr txBox="1"/>
      </cdr:nvSpPr>
      <cdr:spPr>
        <a:xfrm xmlns:a="http://schemas.openxmlformats.org/drawingml/2006/main">
          <a:off x="252275" y="1104711"/>
          <a:ext cx="638379" cy="2462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en-US" sz="1000" dirty="0">
              <a:solidFill>
                <a:schemeClr val="accent1"/>
              </a:solidFill>
            </a:rPr>
            <a:t>Created</a:t>
          </a:r>
        </a:p>
      </cdr:txBody>
    </cdr:sp>
  </cdr:relSizeAnchor>
  <cdr:relSizeAnchor xmlns:cdr="http://schemas.openxmlformats.org/drawingml/2006/chartDrawing">
    <cdr:from>
      <cdr:x>0.02592</cdr:x>
      <cdr:y>0.80453</cdr:y>
    </cdr:from>
    <cdr:to>
      <cdr:x>0.07739</cdr:x>
      <cdr:y>0.86393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A39DAEB7-B42C-F1F3-71C9-3E22F6C88CC7}"/>
            </a:ext>
          </a:extLst>
        </cdr:cNvPr>
        <cdr:cNvSpPr txBox="1"/>
      </cdr:nvSpPr>
      <cdr:spPr>
        <a:xfrm xmlns:a="http://schemas.openxmlformats.org/drawingml/2006/main">
          <a:off x="293174" y="3334457"/>
          <a:ext cx="582268" cy="24618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en-US" sz="1000" dirty="0">
              <a:solidFill>
                <a:schemeClr val="accent2"/>
              </a:solidFill>
            </a:rPr>
            <a:t>Closed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91" name="Google Shape;19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482250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 lang="en-US"/>
          </a:p>
        </p:txBody>
      </p:sp>
      <p:sp>
        <p:nvSpPr>
          <p:cNvPr id="128" name="Google Shape;12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3255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23011118-D7EE-78F3-2E4F-9E2F15799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:notes">
            <a:extLst>
              <a:ext uri="{FF2B5EF4-FFF2-40B4-BE49-F238E27FC236}">
                <a16:creationId xmlns:a16="http://schemas.microsoft.com/office/drawing/2014/main" id="{4699118C-335A-60BB-F21A-AA6ED94800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482250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 lang="en-US"/>
          </a:p>
          <a:p>
            <a:pPr marL="0" indent="0"/>
            <a:endParaRPr lang="en-US"/>
          </a:p>
        </p:txBody>
      </p:sp>
      <p:sp>
        <p:nvSpPr>
          <p:cNvPr id="128" name="Google Shape;128;p2:notes">
            <a:extLst>
              <a:ext uri="{FF2B5EF4-FFF2-40B4-BE49-F238E27FC236}">
                <a16:creationId xmlns:a16="http://schemas.microsoft.com/office/drawing/2014/main" id="{4882172B-6336-552D-4656-76D30D3BC93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7398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46" name="Google Shape;14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28" name="Google Shape;12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1869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rotWithShape="1">
            <a:blip r:embed="rId2">
              <a:alphaModFix amt="85000"/>
            </a:blip>
            <a:tile tx="0" ty="-76200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12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rotWithShape="1">
            <a:blip r:embed="rId2">
              <a:alphaModFix amt="85000"/>
            </a:blip>
            <a:tile tx="0" ty="-71755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12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rotWithShape="1">
            <a:blip r:embed="rId2">
              <a:alphaModFix amt="85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12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26" name="Google Shape;26;p12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0" ty="0" sx="85000" sy="85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12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12"/>
          <p:cNvSpPr txBox="1"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ckwell"/>
              <a:buNone/>
              <a:defRPr sz="96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70"/>
              <a:buNone/>
              <a:defRPr sz="22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7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7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700"/>
              <a:buNone/>
              <a:defRPr sz="2000"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sldNum" idx="12"/>
          </p:nvPr>
        </p:nvSpPr>
        <p:spPr>
          <a:xfrm>
            <a:off x="9592733" y="4289334"/>
            <a:ext cx="1193868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lvl="1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lvl="2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lvl="3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lvl="4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lvl="5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lvl="6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lvl="7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lvl="8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body" idx="1"/>
          </p:nvPr>
        </p:nvSpPr>
        <p:spPr>
          <a:xfrm rot="5400000">
            <a:off x="4073652" y="-882396"/>
            <a:ext cx="4050792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marL="1371600" lvl="2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marL="3200400" lvl="6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marL="3657600" lvl="7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marL="4114800" lvl="8" indent="-325754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 txBox="1">
            <a:spLocks noGrp="1"/>
          </p:cNvSpPr>
          <p:nvPr>
            <p:ph type="title"/>
          </p:nvPr>
        </p:nvSpPr>
        <p:spPr>
          <a:xfrm rot="5400000">
            <a:off x="7181850" y="2076450"/>
            <a:ext cx="5638800" cy="25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body" idx="1"/>
          </p:nvPr>
        </p:nvSpPr>
        <p:spPr>
          <a:xfrm rot="5400000">
            <a:off x="2000250" y="-400050"/>
            <a:ext cx="5638800" cy="75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marL="1371600" lvl="2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marL="3200400" lvl="6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marL="3657600" lvl="7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marL="4114800" lvl="8" indent="-325754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Font typeface="Rockwel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3"/>
          <p:cNvSpPr txBox="1">
            <a:spLocks noGrp="1"/>
          </p:cNvSpPr>
          <p:nvPr>
            <p:ph type="dt" idx="10"/>
          </p:nvPr>
        </p:nvSpPr>
        <p:spPr>
          <a:xfrm>
            <a:off x="838200" y="6453809"/>
            <a:ext cx="2743200" cy="267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3"/>
          <p:cNvSpPr txBox="1">
            <a:spLocks noGrp="1"/>
          </p:cNvSpPr>
          <p:nvPr>
            <p:ph type="ftr" idx="11"/>
          </p:nvPr>
        </p:nvSpPr>
        <p:spPr>
          <a:xfrm>
            <a:off x="4038600" y="6453809"/>
            <a:ext cx="4114800" cy="267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3"/>
          <p:cNvSpPr txBox="1">
            <a:spLocks noGrp="1"/>
          </p:cNvSpPr>
          <p:nvPr>
            <p:ph type="sldNum" idx="12"/>
          </p:nvPr>
        </p:nvSpPr>
        <p:spPr>
          <a:xfrm>
            <a:off x="8610600" y="6453809"/>
            <a:ext cx="2743200" cy="267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marL="1371600" lvl="2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marL="3200400" lvl="6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marL="3657600" lvl="7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marL="4114800" lvl="8" indent="-325754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4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rotWithShape="1">
            <a:blip r:embed="rId2">
              <a:alphaModFix amt="85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000"/>
              <a:buFont typeface="Rockwell"/>
              <a:buNone/>
              <a:defRPr sz="8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dt" idx="10"/>
          </p:nvPr>
        </p:nvSpPr>
        <p:spPr>
          <a:xfrm>
            <a:off x="8593667" y="6272784"/>
            <a:ext cx="2644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ftr" idx="11"/>
          </p:nvPr>
        </p:nvSpPr>
        <p:spPr>
          <a:xfrm>
            <a:off x="2182708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5" name="Google Shape;45;p14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46" name="Google Shape;46;p14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0" ty="0" sx="85000" sy="85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14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843702" y="2506133"/>
            <a:ext cx="1188298" cy="72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lvl="1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lvl="2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lvl="3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lvl="4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lvl="5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lvl="6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lvl="7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lvl="8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body" idx="1"/>
          </p:nvPr>
        </p:nvSpPr>
        <p:spPr>
          <a:xfrm>
            <a:off x="1069848" y="2194560"/>
            <a:ext cx="4754880" cy="397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65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marL="1828800" lvl="3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marL="2286000" lvl="4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marL="2743200" lvl="5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marL="3200400" lvl="6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marL="3657600" lvl="7" indent="-31495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marL="4114800" lvl="8" indent="-314959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body" idx="2"/>
          </p:nvPr>
        </p:nvSpPr>
        <p:spPr>
          <a:xfrm>
            <a:off x="6364224" y="2194560"/>
            <a:ext cx="4754880" cy="397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65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marL="1828800" lvl="3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marL="2286000" lvl="4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marL="2743200" lvl="5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marL="3200400" lvl="6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marL="3657600" lvl="7" indent="-31495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marL="4114800" lvl="8" indent="-314959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2000" b="1">
                <a:solidFill>
                  <a:srgbClr val="9E361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body" idx="2"/>
          </p:nvPr>
        </p:nvSpPr>
        <p:spPr>
          <a:xfrm>
            <a:off x="1069848" y="2743200"/>
            <a:ext cx="475488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65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marL="1828800" lvl="3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marL="2286000" lvl="4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marL="2743200" lvl="5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marL="3200400" lvl="6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marL="3657600" lvl="7" indent="-31495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marL="4114800" lvl="8" indent="-314959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body" idx="3"/>
          </p:nvPr>
        </p:nvSpPr>
        <p:spPr>
          <a:xfrm>
            <a:off x="6364224" y="2048256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2000" b="1">
                <a:solidFill>
                  <a:srgbClr val="9E361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body" idx="4"/>
          </p:nvPr>
        </p:nvSpPr>
        <p:spPr>
          <a:xfrm>
            <a:off x="6364224" y="2743200"/>
            <a:ext cx="475488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65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marL="1828800" lvl="3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marL="2286000" lvl="4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marL="2743200" lvl="5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marL="3200400" lvl="6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marL="3657600" lvl="7" indent="-31495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marL="4114800" lvl="8" indent="-314959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rotWithShape="1">
            <a:blip r:embed="rId2">
              <a:alphaModFix amt="60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Rockwell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838200" y="685800"/>
            <a:ext cx="6711696" cy="5020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65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marL="1828800" lvl="3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marL="2286000" lvl="4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marL="2743200" lvl="5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marL="3200400" lvl="6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marL="3657600" lvl="7" indent="-31495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marL="4114800" lvl="8" indent="-314959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body" idx="2"/>
          </p:nvPr>
        </p:nvSpPr>
        <p:spPr>
          <a:xfrm>
            <a:off x="8549640" y="2423160"/>
            <a:ext cx="3200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9E361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5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765"/>
              <a:buNone/>
              <a:defRPr sz="900"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1" name="Google Shape;81;p19"/>
          <p:cNvGrpSpPr/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2" name="Google Shape;82;p1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50800" ty="0" sx="85000" sy="85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19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rotWithShape="1">
            <a:blip r:embed="rId2">
              <a:alphaModFix amt="60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Rockwell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0"/>
          <p:cNvSpPr>
            <a:spLocks noGrp="1"/>
          </p:cNvSpPr>
          <p:nvPr>
            <p:ph type="pic" idx="2"/>
          </p:nvPr>
        </p:nvSpPr>
        <p:spPr>
          <a:xfrm>
            <a:off x="0" y="0"/>
            <a:ext cx="8303740" cy="6858000"/>
          </a:xfrm>
          <a:prstGeom prst="rect">
            <a:avLst/>
          </a:prstGeom>
          <a:solidFill>
            <a:srgbClr val="E1DFDF"/>
          </a:solidFill>
          <a:ln>
            <a:noFill/>
          </a:ln>
        </p:spPr>
      </p:sp>
      <p:sp>
        <p:nvSpPr>
          <p:cNvPr id="89" name="Google Shape;89;p20"/>
          <p:cNvSpPr txBox="1">
            <a:spLocks noGrp="1"/>
          </p:cNvSpPr>
          <p:nvPr>
            <p:ph type="body" idx="1"/>
          </p:nvPr>
        </p:nvSpPr>
        <p:spPr>
          <a:xfrm>
            <a:off x="8549640" y="2423160"/>
            <a:ext cx="3200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9E361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5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765"/>
              <a:buNone/>
              <a:defRPr sz="900"/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1" name="Google Shape;91;p20"/>
          <p:cNvGrpSpPr/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2" name="Google Shape;92;p20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50800" ty="0" sx="85000" sy="85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5" name="Google Shape;95;p20"/>
          <p:cNvSpPr/>
          <p:nvPr/>
        </p:nvSpPr>
        <p:spPr>
          <a:xfrm>
            <a:off x="0" y="5257800"/>
            <a:ext cx="12192000" cy="109855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  <a:defRPr sz="5400" b="0" i="0" u="none" strike="noStrike" cap="none"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65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2575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53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1495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1495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grpSp>
        <p:nvGrpSpPr>
          <p:cNvPr id="14" name="Google Shape;14;p11"/>
          <p:cNvGrpSpPr/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5" name="Google Shape;15;p11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14">
                <a:alphaModFix/>
              </a:blip>
              <a:tile tx="50800" ty="0" sx="85000" sy="85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1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11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" name="Google Shape;18;p11"/>
          <p:cNvSpPr/>
          <p:nvPr/>
        </p:nvSpPr>
        <p:spPr>
          <a:xfrm>
            <a:off x="0" y="5257800"/>
            <a:ext cx="12192000" cy="1098550"/>
          </a:xfrm>
          <a:prstGeom prst="rect">
            <a:avLst/>
          </a:prstGeom>
          <a:blipFill rotWithShape="1">
            <a:blip r:embed="rId15">
              <a:alphaModFix/>
            </a:blip>
            <a:tile tx="0" ty="0" sx="60000" sy="58999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9" name="Google Shape;19;p1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4488345" y="5360504"/>
            <a:ext cx="3215309" cy="89314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1"/>
          <p:cNvSpPr txBox="1"/>
          <p:nvPr/>
        </p:nvSpPr>
        <p:spPr>
          <a:xfrm>
            <a:off x="6216925" y="6459054"/>
            <a:ext cx="5975075" cy="371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1" u="none" strike="noStrike" cap="none">
                <a:solidFill>
                  <a:srgbClr val="971A1D"/>
                </a:solidFill>
                <a:latin typeface="Arial"/>
                <a:ea typeface="Arial"/>
                <a:cs typeface="Arial"/>
                <a:sym typeface="Arial"/>
              </a:rPr>
              <a:t>NATIONAL JOINT UTILITIES NOTIFICATION SYSTEM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njuns.co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juns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"/>
          <p:cNvSpPr/>
          <p:nvPr/>
        </p:nvSpPr>
        <p:spPr>
          <a:xfrm>
            <a:off x="0" y="0"/>
            <a:ext cx="12189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t="-8999" b="-899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18" name="Google Shape;118;p1"/>
          <p:cNvSpPr/>
          <p:nvPr/>
        </p:nvSpPr>
        <p:spPr>
          <a:xfrm>
            <a:off x="398073" y="1537725"/>
            <a:ext cx="9033900" cy="80700"/>
          </a:xfrm>
          <a:prstGeom prst="rect">
            <a:avLst/>
          </a:prstGeom>
          <a:blipFill rotWithShape="1">
            <a:blip r:embed="rId4">
              <a:alphaModFix amt="85000"/>
            </a:blip>
            <a:tile tx="0" ty="-762000" sx="92000" sy="89000" flip="xy" algn="ctr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19" name="Google Shape;119;p1"/>
          <p:cNvSpPr/>
          <p:nvPr/>
        </p:nvSpPr>
        <p:spPr>
          <a:xfrm>
            <a:off x="392875" y="1684925"/>
            <a:ext cx="9035400" cy="3804000"/>
          </a:xfrm>
          <a:prstGeom prst="rect">
            <a:avLst/>
          </a:prstGeom>
          <a:blipFill rotWithShape="1">
            <a:blip r:embed="rId4">
              <a:alphaModFix amt="85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20" name="Google Shape;120;p1"/>
          <p:cNvSpPr txBox="1">
            <a:spLocks noGrp="1"/>
          </p:cNvSpPr>
          <p:nvPr>
            <p:ph type="ctrTitle"/>
          </p:nvPr>
        </p:nvSpPr>
        <p:spPr>
          <a:xfrm>
            <a:off x="791351" y="1737025"/>
            <a:ext cx="7788900" cy="3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000"/>
              <a:buFont typeface="Rockwell"/>
              <a:buNone/>
            </a:pPr>
            <a:r>
              <a:rPr lang="en-US" sz="7600" b="1" dirty="0"/>
              <a:t>VIRGINIA USER GROUP MEETING </a:t>
            </a:r>
            <a:endParaRPr sz="9200" dirty="0"/>
          </a:p>
        </p:txBody>
      </p:sp>
      <p:sp>
        <p:nvSpPr>
          <p:cNvPr id="121" name="Google Shape;121;p1"/>
          <p:cNvSpPr/>
          <p:nvPr/>
        </p:nvSpPr>
        <p:spPr>
          <a:xfrm>
            <a:off x="398073" y="5551975"/>
            <a:ext cx="9033900" cy="80700"/>
          </a:xfrm>
          <a:prstGeom prst="rect">
            <a:avLst/>
          </a:prstGeom>
          <a:blipFill rotWithShape="1">
            <a:blip r:embed="rId4">
              <a:alphaModFix amt="85000"/>
            </a:blip>
            <a:tile tx="0" ty="-717550" sx="92000" sy="89000" flip="xy" algn="ctr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pSp>
        <p:nvGrpSpPr>
          <p:cNvPr id="122" name="Google Shape;122;p1"/>
          <p:cNvGrpSpPr/>
          <p:nvPr/>
        </p:nvGrpSpPr>
        <p:grpSpPr>
          <a:xfrm>
            <a:off x="7208520" y="5029200"/>
            <a:ext cx="1080904" cy="1080902"/>
            <a:chOff x="9685338" y="4460675"/>
            <a:chExt cx="1080904" cy="1080902"/>
          </a:xfrm>
        </p:grpSpPr>
        <p:sp>
          <p:nvSpPr>
            <p:cNvPr id="123" name="Google Shape;123;p1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rotWithShape="1">
              <a:blip r:embed="rId5">
                <a:alphaModFix/>
              </a:blip>
              <a:tile tx="0" ty="0" sx="85000" sy="85000" flip="none" algn="tl"/>
            </a:blip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Rockwell"/>
                <a:buNone/>
              </a:pPr>
              <a:endParaRPr sz="20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5" name="Google Shape;125;p1"/>
          <p:cNvSpPr txBox="1">
            <a:spLocks noGrp="1"/>
          </p:cNvSpPr>
          <p:nvPr>
            <p:ph type="subTitle" idx="1"/>
          </p:nvPr>
        </p:nvSpPr>
        <p:spPr>
          <a:xfrm>
            <a:off x="817400" y="4876875"/>
            <a:ext cx="2995648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3866"/>
              <a:buNone/>
            </a:pPr>
            <a:r>
              <a:rPr lang="en-US" sz="2661" dirty="0">
                <a:solidFill>
                  <a:srgbClr val="000000"/>
                </a:solidFill>
              </a:rPr>
              <a:t>March 4, 2025</a:t>
            </a:r>
            <a:endParaRPr sz="2861"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85000"/>
              <a:buNone/>
            </a:pPr>
            <a:endParaRPr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F4F1"/>
            </a:gs>
            <a:gs pos="74000">
              <a:srgbClr val="F2A88D"/>
            </a:gs>
            <a:gs pos="83000">
              <a:srgbClr val="F2A88D"/>
            </a:gs>
            <a:gs pos="100000">
              <a:srgbClr val="F7C4B2"/>
            </a:gs>
          </a:gsLst>
          <a:lin ang="5400000" scaled="0"/>
        </a:gra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"/>
          <p:cNvSpPr txBox="1">
            <a:spLocks noGrp="1"/>
          </p:cNvSpPr>
          <p:nvPr>
            <p:ph type="title"/>
          </p:nvPr>
        </p:nvSpPr>
        <p:spPr>
          <a:xfrm>
            <a:off x="1676400" y="0"/>
            <a:ext cx="10515600" cy="945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71A1D"/>
              </a:buClr>
              <a:buSzPts val="5400"/>
              <a:buFont typeface="Rockwell"/>
              <a:buNone/>
            </a:pPr>
            <a:r>
              <a:rPr lang="en-US" sz="5200">
                <a:solidFill>
                  <a:srgbClr val="971A1D"/>
                </a:solidFill>
              </a:rPr>
              <a:t>SHORT DEMO</a:t>
            </a:r>
            <a:endParaRPr sz="5200"/>
          </a:p>
        </p:txBody>
      </p:sp>
      <p:sp>
        <p:nvSpPr>
          <p:cNvPr id="187" name="Google Shape;187;p8"/>
          <p:cNvSpPr txBox="1">
            <a:spLocks noGrp="1"/>
          </p:cNvSpPr>
          <p:nvPr>
            <p:ph type="body" idx="1"/>
          </p:nvPr>
        </p:nvSpPr>
        <p:spPr>
          <a:xfrm>
            <a:off x="838200" y="444570"/>
            <a:ext cx="10515600" cy="4359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80"/>
              <a:buNone/>
            </a:pPr>
            <a:endParaRPr sz="4800"/>
          </a:p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4080"/>
              <a:buNone/>
            </a:pPr>
            <a:endParaRPr sz="4800"/>
          </a:p>
        </p:txBody>
      </p:sp>
      <p:sp>
        <p:nvSpPr>
          <p:cNvPr id="188" name="Google Shape;188;p8"/>
          <p:cNvSpPr txBox="1"/>
          <p:nvPr/>
        </p:nvSpPr>
        <p:spPr>
          <a:xfrm>
            <a:off x="838200" y="1129118"/>
            <a:ext cx="10515600" cy="43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1440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ts val="2380"/>
              <a:buFont typeface="Noto Sans Symbols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NJUNS Tips &amp; Tricks</a:t>
            </a:r>
            <a:endParaRPr/>
          </a:p>
          <a:p>
            <a:pPr marL="914400" marR="0" lvl="2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None/>
            </a:pPr>
            <a:endParaRPr sz="16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1005839" marR="0" lvl="3" indent="-18287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Char char="▪"/>
            </a:pPr>
            <a:r>
              <a:rPr lang="en-US" sz="200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Utilizing the</a:t>
            </a:r>
            <a:r>
              <a:rPr lang="en-US" sz="2000" b="0" i="0" u="none" strike="noStrike" cap="none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 PT</a:t>
            </a:r>
            <a:r>
              <a:rPr lang="en-US" sz="2000" b="0" i="0" u="none" strike="noStrike" cap="none" baseline="3000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+</a:t>
            </a:r>
            <a:r>
              <a:rPr lang="en-US" sz="2000" b="0" i="0" u="none" strike="noStrike" cap="none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 Detail Report</a:t>
            </a:r>
          </a:p>
          <a:p>
            <a:pPr marL="1005839" marR="0" lvl="3" indent="-18287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Char char="▪"/>
            </a:pPr>
            <a:r>
              <a:rPr lang="en-US" sz="2000">
                <a:solidFill>
                  <a:schemeClr val="tx1"/>
                </a:solidFill>
                <a:latin typeface="trebuchet ms"/>
                <a:sym typeface="trebuchet ms"/>
              </a:rPr>
              <a:t>Review uses for Import Tool</a:t>
            </a:r>
            <a:endParaRPr>
              <a:solidFill>
                <a:schemeClr val="tx1"/>
              </a:solidFill>
            </a:endParaRPr>
          </a:p>
          <a:p>
            <a:pPr marL="1005839" marR="0" lvl="3" indent="-7492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</a:pPr>
            <a:endParaRPr sz="2000" b="0" i="1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1005839" marR="0" lvl="3" indent="-7492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822960" marR="0" lvl="3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822960" marR="0" lvl="3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marR="0" lvl="1" indent="-8572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E3611"/>
              </a:buClr>
              <a:buSzPts val="153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E3611"/>
              </a:buClr>
              <a:buSzPts val="153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E3611"/>
              </a:buClr>
              <a:buSzPts val="153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marR="0" lvl="1" indent="-8572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E3611"/>
              </a:buClr>
              <a:buSzPts val="153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F4F1"/>
            </a:gs>
            <a:gs pos="74000">
              <a:srgbClr val="F2A88D"/>
            </a:gs>
            <a:gs pos="83000">
              <a:srgbClr val="F2A88D"/>
            </a:gs>
            <a:gs pos="100000">
              <a:srgbClr val="F7C4B2"/>
            </a:gs>
          </a:gsLst>
          <a:lin ang="5400000" scaled="0"/>
        </a:gra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"/>
          <p:cNvSpPr txBox="1">
            <a:spLocks noGrp="1"/>
          </p:cNvSpPr>
          <p:nvPr>
            <p:ph type="title"/>
          </p:nvPr>
        </p:nvSpPr>
        <p:spPr>
          <a:xfrm>
            <a:off x="1676400" y="0"/>
            <a:ext cx="10515600" cy="945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71A1D"/>
              </a:buClr>
              <a:buSzPts val="5400"/>
              <a:buFont typeface="Rockwell"/>
              <a:buNone/>
            </a:pPr>
            <a:r>
              <a:rPr lang="en-US" sz="5200">
                <a:solidFill>
                  <a:srgbClr val="971A1D"/>
                </a:solidFill>
              </a:rPr>
              <a:t>QUESTIONS</a:t>
            </a:r>
            <a:endParaRPr sz="5200"/>
          </a:p>
        </p:txBody>
      </p:sp>
      <p:sp>
        <p:nvSpPr>
          <p:cNvPr id="194" name="Google Shape;194;p9"/>
          <p:cNvSpPr txBox="1">
            <a:spLocks noGrp="1"/>
          </p:cNvSpPr>
          <p:nvPr>
            <p:ph type="body" idx="1"/>
          </p:nvPr>
        </p:nvSpPr>
        <p:spPr>
          <a:xfrm>
            <a:off x="838200" y="444570"/>
            <a:ext cx="10515600" cy="4359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80"/>
              <a:buNone/>
            </a:pPr>
            <a:endParaRPr sz="4800"/>
          </a:p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4080"/>
              <a:buNone/>
            </a:pPr>
            <a:endParaRPr sz="4800"/>
          </a:p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4080"/>
              <a:buNone/>
            </a:pPr>
            <a:r>
              <a:rPr lang="en-US" sz="4800"/>
              <a:t>Any questions for us?</a:t>
            </a:r>
          </a:p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4080"/>
              <a:buNone/>
            </a:pPr>
            <a:r>
              <a:rPr lang="en-US" sz="4800">
                <a:solidFill>
                  <a:schemeClr val="accent2"/>
                </a:solidFill>
              </a:rPr>
              <a:t>Contact us at support@njuns.com</a:t>
            </a:r>
          </a:p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4080"/>
              <a:buNone/>
            </a:pPr>
            <a:r>
              <a:rPr lang="en-US" sz="4800">
                <a:solidFill>
                  <a:schemeClr val="accent2"/>
                </a:solidFill>
              </a:rPr>
              <a:t>818-485-2765, ext. 1</a:t>
            </a: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F4F1"/>
            </a:gs>
            <a:gs pos="74000">
              <a:srgbClr val="F2A88D"/>
            </a:gs>
            <a:gs pos="83000">
              <a:srgbClr val="F2A88D"/>
            </a:gs>
            <a:gs pos="100000">
              <a:srgbClr val="F7C4B2"/>
            </a:gs>
          </a:gsLst>
          <a:lin ang="5400000" scaled="0"/>
        </a:gra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"/>
          <p:cNvSpPr txBox="1">
            <a:spLocks noGrp="1"/>
          </p:cNvSpPr>
          <p:nvPr>
            <p:ph type="title"/>
          </p:nvPr>
        </p:nvSpPr>
        <p:spPr>
          <a:xfrm>
            <a:off x="1676400" y="0"/>
            <a:ext cx="10515600" cy="87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71A1D"/>
              </a:buClr>
              <a:buSzPts val="5400"/>
              <a:buFont typeface="Rockwell"/>
              <a:buNone/>
            </a:pPr>
            <a:r>
              <a:rPr lang="en-US" sz="5200" dirty="0">
                <a:solidFill>
                  <a:srgbClr val="971A1D"/>
                </a:solidFill>
              </a:rPr>
              <a:t>DIRECTORS</a:t>
            </a:r>
            <a:endParaRPr sz="5200" dirty="0"/>
          </a:p>
        </p:txBody>
      </p:sp>
      <p:sp>
        <p:nvSpPr>
          <p:cNvPr id="131" name="Google Shape;131;p2"/>
          <p:cNvSpPr txBox="1">
            <a:spLocks noGrp="1"/>
          </p:cNvSpPr>
          <p:nvPr>
            <p:ph type="body" idx="1"/>
          </p:nvPr>
        </p:nvSpPr>
        <p:spPr>
          <a:xfrm>
            <a:off x="263387" y="938784"/>
            <a:ext cx="11755698" cy="4144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rPr lang="en-US" dirty="0"/>
              <a:t> </a:t>
            </a: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</a:pPr>
            <a:endParaRPr dirty="0"/>
          </a:p>
          <a:p>
            <a:pPr marL="182880" lvl="0" indent="-74929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00"/>
              <a:buNone/>
            </a:pPr>
            <a:endParaRPr b="1" dirty="0"/>
          </a:p>
        </p:txBody>
      </p:sp>
      <p:sp>
        <p:nvSpPr>
          <p:cNvPr id="133" name="Google Shape;133;p2"/>
          <p:cNvSpPr txBox="1"/>
          <p:nvPr/>
        </p:nvSpPr>
        <p:spPr>
          <a:xfrm>
            <a:off x="2145121" y="2226271"/>
            <a:ext cx="7764275" cy="1569620"/>
          </a:xfrm>
          <a:prstGeom prst="rect">
            <a:avLst/>
          </a:prstGeom>
          <a:solidFill>
            <a:srgbClr val="F2F2F2"/>
          </a:solidFill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b="0" i="0" dirty="0">
                <a:solidFill>
                  <a:schemeClr val="tx1"/>
                </a:solidFill>
                <a:effectLst/>
                <a:latin typeface="+mj-lt"/>
              </a:rPr>
              <a:t>Beth Harris – Dominion Virginia Power</a:t>
            </a:r>
            <a:br>
              <a:rPr lang="en-US" sz="3200" dirty="0">
                <a:solidFill>
                  <a:schemeClr val="tx1"/>
                </a:solidFill>
                <a:latin typeface="+mj-lt"/>
              </a:rPr>
            </a:br>
            <a:r>
              <a:rPr lang="en-US" sz="3200" b="0" i="0" u="none" strike="noStrike" dirty="0">
                <a:solidFill>
                  <a:schemeClr val="tx1"/>
                </a:solidFill>
                <a:effectLst/>
                <a:latin typeface="+mj-lt"/>
              </a:rPr>
              <a:t>beth.harris@dominionenergy.com </a:t>
            </a:r>
            <a:br>
              <a:rPr lang="en-US" sz="3200" dirty="0">
                <a:solidFill>
                  <a:schemeClr val="tx1"/>
                </a:solidFill>
                <a:latin typeface="+mj-lt"/>
              </a:rPr>
            </a:br>
            <a:r>
              <a:rPr lang="en-US" sz="3200" b="0" i="0" dirty="0">
                <a:solidFill>
                  <a:schemeClr val="tx1"/>
                </a:solidFill>
                <a:effectLst/>
                <a:latin typeface="+mj-lt"/>
              </a:rPr>
              <a:t>540-245-4123</a:t>
            </a:r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05115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F4F1"/>
            </a:gs>
            <a:gs pos="74000">
              <a:srgbClr val="F2A88D"/>
            </a:gs>
            <a:gs pos="83000">
              <a:srgbClr val="F2A88D"/>
            </a:gs>
            <a:gs pos="100000">
              <a:srgbClr val="F7C4B2"/>
            </a:gs>
          </a:gsLst>
          <a:lin ang="5400000" scaled="0"/>
        </a:gra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"/>
          <p:cNvSpPr txBox="1">
            <a:spLocks noGrp="1"/>
          </p:cNvSpPr>
          <p:nvPr>
            <p:ph type="title"/>
          </p:nvPr>
        </p:nvSpPr>
        <p:spPr>
          <a:xfrm>
            <a:off x="1676400" y="0"/>
            <a:ext cx="10515600" cy="87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71A1D"/>
              </a:buClr>
              <a:buSzPts val="5400"/>
              <a:buFont typeface="Rockwell"/>
              <a:buNone/>
            </a:pPr>
            <a:r>
              <a:rPr lang="en-US" sz="5200">
                <a:solidFill>
                  <a:srgbClr val="971A1D"/>
                </a:solidFill>
              </a:rPr>
              <a:t>PT+ USAGE</a:t>
            </a:r>
            <a:endParaRPr sz="5200"/>
          </a:p>
        </p:txBody>
      </p:sp>
      <p:sp>
        <p:nvSpPr>
          <p:cNvPr id="131" name="Google Shape;131;p2"/>
          <p:cNvSpPr txBox="1">
            <a:spLocks noGrp="1"/>
          </p:cNvSpPr>
          <p:nvPr>
            <p:ph type="body" idx="1"/>
          </p:nvPr>
        </p:nvSpPr>
        <p:spPr>
          <a:xfrm>
            <a:off x="263387" y="938784"/>
            <a:ext cx="11755698" cy="4144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rPr lang="en-US" dirty="0"/>
              <a:t> </a:t>
            </a: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</a:pPr>
            <a:endParaRPr dirty="0"/>
          </a:p>
          <a:p>
            <a:pPr marL="182880" lvl="0" indent="-74929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00"/>
              <a:buNone/>
            </a:pPr>
            <a:endParaRPr b="1" dirty="0"/>
          </a:p>
        </p:txBody>
      </p:sp>
      <p:sp>
        <p:nvSpPr>
          <p:cNvPr id="132" name="Google Shape;132;p2"/>
          <p:cNvSpPr txBox="1"/>
          <p:nvPr/>
        </p:nvSpPr>
        <p:spPr>
          <a:xfrm>
            <a:off x="8217717" y="4116043"/>
            <a:ext cx="3895986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Total Open Tickets: </a:t>
            </a:r>
            <a:r>
              <a:rPr lang="en-US" dirty="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rPr>
              <a:t>50,720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Rockwell"/>
                <a:sym typeface="Rockwell"/>
              </a:rPr>
              <a:t>Draft Tickets: </a:t>
            </a:r>
            <a:r>
              <a:rPr lang="en-US" dirty="0">
                <a:solidFill>
                  <a:srgbClr val="595959"/>
                </a:solidFill>
                <a:latin typeface="Rockwell"/>
                <a:sym typeface="Rockwell"/>
              </a:rPr>
              <a:t>9,991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Ready to Close:  </a:t>
            </a:r>
            <a:r>
              <a:rPr lang="en-US" dirty="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rPr>
              <a:t> 4,380 (all steps completed)</a:t>
            </a:r>
            <a:endParaRPr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EC2A457-EA60-DC4F-AD88-C9F2C43E8B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106568"/>
              </p:ext>
            </p:extLst>
          </p:nvPr>
        </p:nvGraphicFramePr>
        <p:xfrm>
          <a:off x="493240" y="-28552"/>
          <a:ext cx="11312770" cy="4144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107F265-E30A-FD93-22F6-F09666C4D132}"/>
              </a:ext>
            </a:extLst>
          </p:cNvPr>
          <p:cNvSpPr txBox="1"/>
          <p:nvPr/>
        </p:nvSpPr>
        <p:spPr>
          <a:xfrm>
            <a:off x="832104" y="1976571"/>
            <a:ext cx="6383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1"/>
                </a:solidFill>
              </a:rPr>
              <a:t>Created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9DAEB7-B42C-F1F3-71C9-3E22F6C88CC7}"/>
              </a:ext>
            </a:extLst>
          </p:cNvPr>
          <p:cNvSpPr txBox="1"/>
          <p:nvPr/>
        </p:nvSpPr>
        <p:spPr>
          <a:xfrm>
            <a:off x="850392" y="2601398"/>
            <a:ext cx="5822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2"/>
                </a:solidFill>
              </a:rPr>
              <a:t>Closed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121C9B-FC16-DA78-23DC-AC94D9C5D08C}"/>
              </a:ext>
            </a:extLst>
          </p:cNvPr>
          <p:cNvSpPr txBox="1"/>
          <p:nvPr/>
        </p:nvSpPr>
        <p:spPr>
          <a:xfrm>
            <a:off x="850392" y="842760"/>
            <a:ext cx="5100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3"/>
                </a:solidFill>
              </a:rPr>
              <a:t>Steps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065E0C8-4329-4F0E-98CE-928CBC06BBF9}"/>
              </a:ext>
            </a:extLst>
          </p:cNvPr>
          <p:cNvGrpSpPr/>
          <p:nvPr/>
        </p:nvGrpSpPr>
        <p:grpSpPr>
          <a:xfrm>
            <a:off x="280635" y="3837655"/>
            <a:ext cx="7937082" cy="1263880"/>
            <a:chOff x="5748747" y="3828511"/>
            <a:chExt cx="6270338" cy="1263880"/>
          </a:xfrm>
        </p:grpSpPr>
        <p:sp>
          <p:nvSpPr>
            <p:cNvPr id="5" name="Google Shape;132;p2">
              <a:extLst>
                <a:ext uri="{FF2B5EF4-FFF2-40B4-BE49-F238E27FC236}">
                  <a16:creationId xmlns:a16="http://schemas.microsoft.com/office/drawing/2014/main" id="{C18E7930-2404-2CD2-8B61-4945894DD4B5}"/>
                </a:ext>
              </a:extLst>
            </p:cNvPr>
            <p:cNvSpPr txBox="1"/>
            <p:nvPr/>
          </p:nvSpPr>
          <p:spPr>
            <a:xfrm>
              <a:off x="5748747" y="4292212"/>
              <a:ext cx="6270338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Rockwell"/>
                  <a:ea typeface="Rockwell"/>
                  <a:cs typeface="Rockwell"/>
                  <a:sym typeface="Rockwell"/>
                </a:rPr>
                <a:t>Tickets Created		</a:t>
              </a:r>
              <a:r>
                <a:rPr lang="en-US" dirty="0">
                  <a:solidFill>
                    <a:schemeClr val="dk1"/>
                  </a:solidFill>
                  <a:latin typeface="Rockwell"/>
                  <a:ea typeface="Rockwell"/>
                  <a:cs typeface="Rockwell"/>
                  <a:sym typeface="Rockwell"/>
                </a:rPr>
                <a:t> </a:t>
              </a:r>
              <a:r>
                <a:rPr lang="en-US" dirty="0">
                  <a:solidFill>
                    <a:schemeClr val="bg2"/>
                  </a:solidFill>
                  <a:latin typeface="Rockwell" panose="02060603020205020403" pitchFamily="18" charset="0"/>
                  <a:ea typeface="Rockwell"/>
                  <a:cs typeface="Arial" panose="020B0604020202020204" pitchFamily="34" charset="0"/>
                  <a:sym typeface="Rockwell"/>
                </a:rPr>
                <a:t>10,965</a:t>
              </a:r>
              <a:r>
                <a:rPr lang="en-US" sz="1600" dirty="0">
                  <a:solidFill>
                    <a:schemeClr val="dk1"/>
                  </a:solidFill>
                  <a:latin typeface="Rockwell"/>
                  <a:ea typeface="Rockwell"/>
                  <a:cs typeface="Rockwell"/>
                  <a:sym typeface="Rockwell"/>
                </a:rPr>
                <a:t>	  </a:t>
              </a:r>
              <a:r>
                <a:rPr lang="en-US" dirty="0">
                  <a:solidFill>
                    <a:schemeClr val="bg2"/>
                  </a:solidFill>
                  <a:latin typeface="Rockwell"/>
                  <a:ea typeface="Rockwell"/>
                  <a:cs typeface="Rockwell"/>
                  <a:sym typeface="Rockwell"/>
                </a:rPr>
                <a:t>9,136	</a:t>
              </a:r>
              <a:r>
                <a:rPr lang="en-US" dirty="0">
                  <a:solidFill>
                    <a:srgbClr val="BB1323"/>
                  </a:solidFill>
                  <a:latin typeface="Rockwell"/>
                  <a:ea typeface="Rockwell"/>
                  <a:cs typeface="Rockwell"/>
                  <a:sym typeface="Rockwell"/>
                </a:rPr>
                <a:t>-17</a:t>
              </a:r>
              <a:r>
                <a:rPr lang="en-US" dirty="0">
                  <a:solidFill>
                    <a:schemeClr val="bg2"/>
                  </a:solidFill>
                  <a:latin typeface="Rockwell"/>
                  <a:ea typeface="Rockwell"/>
                  <a:cs typeface="Rockwell"/>
                  <a:sym typeface="Rockwell"/>
                </a:rPr>
                <a:t>%	1,777	1,307      </a:t>
              </a:r>
              <a:r>
                <a:rPr lang="en-US" dirty="0">
                  <a:solidFill>
                    <a:srgbClr val="C00000"/>
                  </a:solidFill>
                  <a:latin typeface="Rockwell"/>
                  <a:ea typeface="Rockwell"/>
                  <a:cs typeface="Rockwell"/>
                  <a:sym typeface="Rockwell"/>
                </a:rPr>
                <a:t>-26</a:t>
              </a:r>
              <a:r>
                <a:rPr lang="en-US" dirty="0">
                  <a:solidFill>
                    <a:schemeClr val="bg2"/>
                  </a:solidFill>
                  <a:latin typeface="Rockwell"/>
                  <a:ea typeface="Rockwell"/>
                  <a:cs typeface="Rockwell"/>
                  <a:sym typeface="Rockwell"/>
                </a:rPr>
                <a:t>%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dk1"/>
                  </a:solidFill>
                  <a:latin typeface="Rockwell"/>
                  <a:sym typeface="Rockwell"/>
                </a:rPr>
                <a:t>Tickets Closed		</a:t>
              </a:r>
              <a:r>
                <a:rPr lang="en-US" dirty="0">
                  <a:solidFill>
                    <a:schemeClr val="bg2"/>
                  </a:solidFill>
                  <a:latin typeface="Rockwell"/>
                  <a:sym typeface="Rockwell"/>
                </a:rPr>
                <a:t>   6,294</a:t>
              </a:r>
              <a:r>
                <a:rPr lang="en-US" dirty="0">
                  <a:solidFill>
                    <a:schemeClr val="dk1"/>
                  </a:solidFill>
                  <a:latin typeface="Rockwell"/>
                  <a:sym typeface="Rockwell"/>
                </a:rPr>
                <a:t>	  </a:t>
              </a:r>
              <a:r>
                <a:rPr lang="en-US" dirty="0">
                  <a:solidFill>
                    <a:schemeClr val="bg2"/>
                  </a:solidFill>
                  <a:latin typeface="Rockwell"/>
                  <a:sym typeface="Rockwell"/>
                </a:rPr>
                <a:t>6,147	  </a:t>
              </a:r>
              <a:r>
                <a:rPr lang="en-US" dirty="0">
                  <a:solidFill>
                    <a:srgbClr val="BB1323"/>
                  </a:solidFill>
                  <a:latin typeface="Rockwell"/>
                  <a:sym typeface="Rockwell"/>
                </a:rPr>
                <a:t>-2</a:t>
              </a:r>
              <a:r>
                <a:rPr lang="en-US" dirty="0">
                  <a:solidFill>
                    <a:schemeClr val="bg2"/>
                  </a:solidFill>
                  <a:latin typeface="Rockwell"/>
                  <a:sym typeface="Rockwell"/>
                </a:rPr>
                <a:t>%	1,194	   985     </a:t>
              </a:r>
              <a:r>
                <a:rPr lang="en-US" dirty="0">
                  <a:solidFill>
                    <a:schemeClr val="accent2"/>
                  </a:solidFill>
                  <a:latin typeface="Rockwell"/>
                  <a:sym typeface="Rockwell"/>
                </a:rPr>
                <a:t> </a:t>
              </a:r>
              <a:r>
                <a:rPr lang="en-US" dirty="0">
                  <a:solidFill>
                    <a:srgbClr val="BB1323"/>
                  </a:solidFill>
                  <a:latin typeface="Rockwell"/>
                  <a:sym typeface="Rockwell"/>
                </a:rPr>
                <a:t>-18</a:t>
              </a:r>
              <a:r>
                <a:rPr lang="en-US" dirty="0">
                  <a:solidFill>
                    <a:schemeClr val="bg2"/>
                  </a:solidFill>
                  <a:latin typeface="Rockwell"/>
                  <a:sym typeface="Rockwell"/>
                </a:rPr>
                <a:t>%</a:t>
              </a:r>
              <a:endParaRPr dirty="0">
                <a:solidFill>
                  <a:schemeClr val="bg2"/>
                </a:solidFill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dk1"/>
                  </a:solidFill>
                  <a:latin typeface="Rockwell"/>
                  <a:ea typeface="Rockwell"/>
                  <a:cs typeface="Rockwell"/>
                  <a:sym typeface="Rockwell"/>
                </a:rPr>
                <a:t>Tickets w/ Steps Completed:	 </a:t>
              </a:r>
              <a:r>
                <a:rPr lang="en-US" dirty="0">
                  <a:solidFill>
                    <a:schemeClr val="bg2"/>
                  </a:solidFill>
                  <a:latin typeface="Rockwell"/>
                  <a:ea typeface="Rockwell"/>
                  <a:cs typeface="Rockwell"/>
                  <a:sym typeface="Rockwell"/>
                </a:rPr>
                <a:t>14,111</a:t>
              </a:r>
              <a:r>
                <a:rPr lang="en-US" dirty="0">
                  <a:solidFill>
                    <a:schemeClr val="dk1"/>
                  </a:solidFill>
                  <a:latin typeface="Rockwell"/>
                  <a:ea typeface="Rockwell"/>
                  <a:cs typeface="Rockwell"/>
                  <a:sym typeface="Rockwell"/>
                </a:rPr>
                <a:t>	</a:t>
              </a:r>
              <a:r>
                <a:rPr lang="en-US" dirty="0">
                  <a:solidFill>
                    <a:schemeClr val="bg2"/>
                  </a:solidFill>
                  <a:latin typeface="Rockwell"/>
                  <a:ea typeface="Rockwell"/>
                  <a:cs typeface="Rockwell"/>
                  <a:sym typeface="Rockwell"/>
                </a:rPr>
                <a:t>14,867	   </a:t>
              </a:r>
              <a:r>
                <a:rPr lang="en-US" dirty="0">
                  <a:solidFill>
                    <a:srgbClr val="00B050"/>
                  </a:solidFill>
                  <a:latin typeface="Rockwell"/>
                  <a:ea typeface="Rockwell"/>
                  <a:cs typeface="Rockwell"/>
                  <a:sym typeface="Rockwell"/>
                </a:rPr>
                <a:t>5</a:t>
              </a:r>
              <a:r>
                <a:rPr lang="en-US" dirty="0">
                  <a:solidFill>
                    <a:schemeClr val="bg2"/>
                  </a:solidFill>
                  <a:latin typeface="Rockwell"/>
                  <a:ea typeface="Rockwell"/>
                  <a:cs typeface="Rockwell"/>
                  <a:sym typeface="Rockwell"/>
                </a:rPr>
                <a:t>%	2,403	3,010       </a:t>
              </a:r>
              <a:r>
                <a:rPr lang="en-US" dirty="0">
                  <a:solidFill>
                    <a:srgbClr val="00B050"/>
                  </a:solidFill>
                  <a:latin typeface="Rockwell"/>
                  <a:ea typeface="Rockwell"/>
                  <a:cs typeface="Rockwell"/>
                  <a:sym typeface="Rockwell"/>
                </a:rPr>
                <a:t>25</a:t>
              </a:r>
              <a:r>
                <a:rPr lang="en-US" dirty="0">
                  <a:solidFill>
                    <a:schemeClr val="bg2"/>
                  </a:solidFill>
                  <a:latin typeface="Rockwell"/>
                  <a:ea typeface="Rockwell"/>
                  <a:cs typeface="Rockwell"/>
                  <a:sym typeface="Rockwell"/>
                </a:rPr>
                <a:t>%</a:t>
              </a:r>
              <a:r>
                <a:rPr lang="en-US" sz="1600" dirty="0">
                  <a:solidFill>
                    <a:schemeClr val="bg2"/>
                  </a:solidFill>
                  <a:latin typeface="Rockwell"/>
                  <a:ea typeface="Rockwell"/>
                  <a:cs typeface="Rockwell"/>
                  <a:sym typeface="Rockwell"/>
                </a:rPr>
                <a:t>   </a:t>
              </a:r>
              <a:endParaRPr sz="1600" dirty="0">
                <a:solidFill>
                  <a:schemeClr val="bg2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9A88CF7-E45D-224C-1169-5F54DB7794F0}"/>
                </a:ext>
              </a:extLst>
            </p:cNvPr>
            <p:cNvSpPr txBox="1"/>
            <p:nvPr/>
          </p:nvSpPr>
          <p:spPr>
            <a:xfrm>
              <a:off x="8662009" y="3828511"/>
              <a:ext cx="6960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u="sng" dirty="0">
                  <a:solidFill>
                    <a:schemeClr val="accent2"/>
                  </a:solidFill>
                </a:rPr>
                <a:t>                           12MM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DE79427-4FCA-65DF-EAE7-1E967FDA577D}"/>
                </a:ext>
              </a:extLst>
            </p:cNvPr>
            <p:cNvSpPr txBox="1"/>
            <p:nvPr/>
          </p:nvSpPr>
          <p:spPr>
            <a:xfrm>
              <a:off x="10109363" y="4052625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>
                  <a:solidFill>
                    <a:schemeClr val="accent2"/>
                  </a:solidFill>
                </a:rPr>
                <a:t>2024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5D9F654-B9F2-FAE9-FD08-6646FDAEDEAE}"/>
                </a:ext>
              </a:extLst>
            </p:cNvPr>
            <p:cNvSpPr txBox="1"/>
            <p:nvPr/>
          </p:nvSpPr>
          <p:spPr>
            <a:xfrm>
              <a:off x="10809175" y="4043534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>
                  <a:solidFill>
                    <a:schemeClr val="accent2"/>
                  </a:solidFill>
                </a:rPr>
                <a:t>2025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9782727-969C-88AD-6EBD-25F874C8B19D}"/>
                </a:ext>
              </a:extLst>
            </p:cNvPr>
            <p:cNvSpPr txBox="1"/>
            <p:nvPr/>
          </p:nvSpPr>
          <p:spPr>
            <a:xfrm>
              <a:off x="11246648" y="4043533"/>
              <a:ext cx="7425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>
                  <a:solidFill>
                    <a:schemeClr val="accent2"/>
                  </a:solidFill>
                </a:rPr>
                <a:t>% </a:t>
              </a:r>
              <a:r>
                <a:rPr lang="en-US" b="1" u="sng" dirty="0" err="1">
                  <a:solidFill>
                    <a:schemeClr val="accent2"/>
                  </a:solidFill>
                </a:rPr>
                <a:t>Chg</a:t>
              </a:r>
              <a:endParaRPr lang="en-US" b="1" u="sng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26C1DD9-1CDE-D947-4526-4DAE6F9E30A9}"/>
              </a:ext>
            </a:extLst>
          </p:cNvPr>
          <p:cNvSpPr txBox="1"/>
          <p:nvPr/>
        </p:nvSpPr>
        <p:spPr>
          <a:xfrm>
            <a:off x="4070530" y="3877615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B4B132-CDBB-3415-472B-DF770FBB6DE7}"/>
              </a:ext>
            </a:extLst>
          </p:cNvPr>
          <p:cNvSpPr txBox="1"/>
          <p:nvPr/>
        </p:nvSpPr>
        <p:spPr>
          <a:xfrm>
            <a:off x="3113548" y="3837234"/>
            <a:ext cx="817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accent2"/>
                </a:solidFill>
              </a:rPr>
              <a:t>                           12MM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7970EA-01DB-7B83-592E-D5EBD2569DC2}"/>
              </a:ext>
            </a:extLst>
          </p:cNvPr>
          <p:cNvSpPr txBox="1"/>
          <p:nvPr/>
        </p:nvSpPr>
        <p:spPr>
          <a:xfrm>
            <a:off x="3277661" y="3870020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PY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9DA263-B9BD-D430-5485-44C1E81532F8}"/>
              </a:ext>
            </a:extLst>
          </p:cNvPr>
          <p:cNvSpPr txBox="1"/>
          <p:nvPr/>
        </p:nvSpPr>
        <p:spPr>
          <a:xfrm>
            <a:off x="6685533" y="3890577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YTD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F1D6E2-24A3-DB17-F5F2-4CACB0E486DA}"/>
              </a:ext>
            </a:extLst>
          </p:cNvPr>
          <p:cNvSpPr txBox="1"/>
          <p:nvPr/>
        </p:nvSpPr>
        <p:spPr>
          <a:xfrm>
            <a:off x="5793420" y="3902568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YTD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51BA40-E36F-AE0F-B146-56146B87913C}"/>
              </a:ext>
            </a:extLst>
          </p:cNvPr>
          <p:cNvSpPr txBox="1"/>
          <p:nvPr/>
        </p:nvSpPr>
        <p:spPr>
          <a:xfrm>
            <a:off x="4849800" y="4036589"/>
            <a:ext cx="9398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chemeClr val="accent2"/>
                </a:solidFill>
              </a:rPr>
              <a:t>% </a:t>
            </a:r>
            <a:r>
              <a:rPr lang="en-US" b="1" u="sng" dirty="0" err="1">
                <a:solidFill>
                  <a:schemeClr val="accent2"/>
                </a:solidFill>
              </a:rPr>
              <a:t>Chg</a:t>
            </a:r>
            <a:endParaRPr lang="en-US" b="1" u="sng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F4F1"/>
            </a:gs>
            <a:gs pos="74000">
              <a:srgbClr val="F2A88D"/>
            </a:gs>
            <a:gs pos="83000">
              <a:srgbClr val="F2A88D"/>
            </a:gs>
            <a:gs pos="100000">
              <a:srgbClr val="F7C4B2"/>
            </a:gs>
          </a:gsLst>
          <a:lin ang="5400000" scaled="0"/>
        </a:gradFill>
        <a:effectLst/>
      </p:bgPr>
    </p:bg>
    <p:spTree>
      <p:nvGrpSpPr>
        <p:cNvPr id="1" name="Shape 129">
          <a:extLst>
            <a:ext uri="{FF2B5EF4-FFF2-40B4-BE49-F238E27FC236}">
              <a16:creationId xmlns:a16="http://schemas.microsoft.com/office/drawing/2014/main" id="{85E43C87-44EE-0612-12BF-558E69454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">
            <a:extLst>
              <a:ext uri="{FF2B5EF4-FFF2-40B4-BE49-F238E27FC236}">
                <a16:creationId xmlns:a16="http://schemas.microsoft.com/office/drawing/2014/main" id="{7C26951C-F5EB-9678-F9DD-0252F7A9F0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76400" y="0"/>
            <a:ext cx="10515600" cy="87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71A1D"/>
              </a:buClr>
              <a:buSzPts val="5400"/>
              <a:buFont typeface="Rockwell"/>
              <a:buNone/>
            </a:pPr>
            <a:r>
              <a:rPr lang="en-US" sz="5200" dirty="0">
                <a:solidFill>
                  <a:srgbClr val="971A1D"/>
                </a:solidFill>
              </a:rPr>
              <a:t>PA USAGE</a:t>
            </a:r>
            <a:endParaRPr sz="5200" dirty="0"/>
          </a:p>
        </p:txBody>
      </p:sp>
      <p:sp>
        <p:nvSpPr>
          <p:cNvPr id="131" name="Google Shape;131;p2">
            <a:extLst>
              <a:ext uri="{FF2B5EF4-FFF2-40B4-BE49-F238E27FC236}">
                <a16:creationId xmlns:a16="http://schemas.microsoft.com/office/drawing/2014/main" id="{83CC9406-930C-91F4-6CBA-6FD25BDF6F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63387" y="938784"/>
            <a:ext cx="11755698" cy="4144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rPr lang="en-US" dirty="0"/>
              <a:t> </a:t>
            </a: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</a:pPr>
            <a:endParaRPr dirty="0"/>
          </a:p>
          <a:p>
            <a:pPr marL="182880" lvl="0" indent="-74929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00"/>
              <a:buNone/>
            </a:pPr>
            <a:endParaRPr b="1" dirty="0"/>
          </a:p>
        </p:txBody>
      </p:sp>
      <p:sp>
        <p:nvSpPr>
          <p:cNvPr id="132" name="Google Shape;132;p2">
            <a:extLst>
              <a:ext uri="{FF2B5EF4-FFF2-40B4-BE49-F238E27FC236}">
                <a16:creationId xmlns:a16="http://schemas.microsoft.com/office/drawing/2014/main" id="{F5E13B71-69F9-CEF3-352D-1CDB0B170246}"/>
              </a:ext>
            </a:extLst>
          </p:cNvPr>
          <p:cNvSpPr txBox="1"/>
          <p:nvPr/>
        </p:nvSpPr>
        <p:spPr>
          <a:xfrm>
            <a:off x="7215844" y="4504780"/>
            <a:ext cx="484891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rPr>
              <a:t>Open Tickets: 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rPr>
              <a:t>16,291  /  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rPr>
              <a:t>Draft Tickets: 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rPr>
              <a:t>1,269 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Rockwell"/>
              <a:cs typeface="Arial"/>
              <a:sym typeface="Rockwell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75FC713-20DA-2059-580F-CE05582007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1330146"/>
              </p:ext>
            </p:extLst>
          </p:nvPr>
        </p:nvGraphicFramePr>
        <p:xfrm>
          <a:off x="484851" y="-28552"/>
          <a:ext cx="11312770" cy="4144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7C190435-1A1B-ABDF-DA50-89065C233BEC}"/>
              </a:ext>
            </a:extLst>
          </p:cNvPr>
          <p:cNvGrpSpPr/>
          <p:nvPr/>
        </p:nvGrpSpPr>
        <p:grpSpPr>
          <a:xfrm>
            <a:off x="442398" y="4071435"/>
            <a:ext cx="5522341" cy="833414"/>
            <a:chOff x="5748747" y="3867364"/>
            <a:chExt cx="5522341" cy="833414"/>
          </a:xfrm>
        </p:grpSpPr>
        <p:sp>
          <p:nvSpPr>
            <p:cNvPr id="3" name="Google Shape;132;p2">
              <a:extLst>
                <a:ext uri="{FF2B5EF4-FFF2-40B4-BE49-F238E27FC236}">
                  <a16:creationId xmlns:a16="http://schemas.microsoft.com/office/drawing/2014/main" id="{F2C71DF5-F813-5D30-5F9B-823A0438B686}"/>
                </a:ext>
              </a:extLst>
            </p:cNvPr>
            <p:cNvSpPr txBox="1"/>
            <p:nvPr/>
          </p:nvSpPr>
          <p:spPr>
            <a:xfrm>
              <a:off x="5748747" y="4116043"/>
              <a:ext cx="5522341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Rockwell"/>
                  <a:ea typeface="Rockwell"/>
                  <a:cs typeface="Rockwell"/>
                  <a:sym typeface="Rockwell"/>
                </a:rPr>
                <a:t>Tickets Created	</a:t>
              </a:r>
              <a:r>
                <a:rPr lang="en-US" sz="1600" dirty="0">
                  <a:solidFill>
                    <a:schemeClr val="bg2"/>
                  </a:solidFill>
                  <a:latin typeface="Rockwell"/>
                  <a:ea typeface="Rockwell"/>
                  <a:cs typeface="Rockwell"/>
                  <a:sym typeface="Rockwell"/>
                </a:rPr>
                <a:t>1,992	 581	 187	 </a:t>
              </a:r>
              <a:r>
                <a:rPr lang="en-US" sz="1600" dirty="0">
                  <a:solidFill>
                    <a:schemeClr val="accent2"/>
                  </a:solidFill>
                  <a:latin typeface="Rockwell"/>
                  <a:ea typeface="Rockwell"/>
                  <a:cs typeface="Rockwell"/>
                  <a:sym typeface="Rockwell"/>
                </a:rPr>
                <a:t>-67</a:t>
              </a:r>
              <a:r>
                <a:rPr lang="en-US" sz="1600" dirty="0">
                  <a:solidFill>
                    <a:schemeClr val="bg2"/>
                  </a:solidFill>
                  <a:latin typeface="Rockwell"/>
                  <a:ea typeface="Rockwell"/>
                  <a:cs typeface="Rockwell"/>
                  <a:sym typeface="Rockwell"/>
                </a:rPr>
                <a:t>%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Rockwell"/>
                  <a:sym typeface="Rockwell"/>
                </a:rPr>
                <a:t>Tickets Closed	      </a:t>
              </a:r>
              <a:r>
                <a:rPr lang="en-US" sz="1600" dirty="0">
                  <a:solidFill>
                    <a:schemeClr val="bg2"/>
                  </a:solidFill>
                  <a:latin typeface="Rockwell"/>
                  <a:sym typeface="Rockwell"/>
                </a:rPr>
                <a:t>41	     2	     2	    0%</a:t>
              </a:r>
              <a:endParaRPr sz="1600" dirty="0">
                <a:solidFill>
                  <a:schemeClr val="bg2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9D33FE3-0527-8580-632C-99BF99A27ED3}"/>
                </a:ext>
              </a:extLst>
            </p:cNvPr>
            <p:cNvSpPr txBox="1"/>
            <p:nvPr/>
          </p:nvSpPr>
          <p:spPr>
            <a:xfrm>
              <a:off x="7554461" y="3875529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>
                  <a:solidFill>
                    <a:schemeClr val="accent2"/>
                  </a:solidFill>
                </a:rPr>
                <a:t>12MM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5CA3E8A-1C79-3CD1-F360-AA975472B8DF}"/>
                </a:ext>
              </a:extLst>
            </p:cNvPr>
            <p:cNvSpPr txBox="1"/>
            <p:nvPr/>
          </p:nvSpPr>
          <p:spPr>
            <a:xfrm>
              <a:off x="8474519" y="3876456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>
                  <a:solidFill>
                    <a:schemeClr val="accent2"/>
                  </a:solidFill>
                </a:rPr>
                <a:t>2024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7BB083C-B44D-F54E-0C41-7B0455FD8348}"/>
                </a:ext>
              </a:extLst>
            </p:cNvPr>
            <p:cNvSpPr txBox="1"/>
            <p:nvPr/>
          </p:nvSpPr>
          <p:spPr>
            <a:xfrm>
              <a:off x="9388544" y="3867365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>
                  <a:solidFill>
                    <a:schemeClr val="accent2"/>
                  </a:solidFill>
                </a:rPr>
                <a:t>2025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E1F8F51-BC32-0574-B92B-74993CB3FE07}"/>
                </a:ext>
              </a:extLst>
            </p:cNvPr>
            <p:cNvSpPr txBox="1"/>
            <p:nvPr/>
          </p:nvSpPr>
          <p:spPr>
            <a:xfrm>
              <a:off x="10248171" y="3867364"/>
              <a:ext cx="7425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>
                  <a:solidFill>
                    <a:schemeClr val="accent2"/>
                  </a:solidFill>
                </a:rPr>
                <a:t>% </a:t>
              </a:r>
              <a:r>
                <a:rPr lang="en-US" b="1" u="sng" err="1">
                  <a:solidFill>
                    <a:schemeClr val="accent2"/>
                  </a:solidFill>
                </a:rPr>
                <a:t>Chg</a:t>
              </a:r>
              <a:endParaRPr lang="en-US" b="1" u="sng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1838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F4F1"/>
            </a:gs>
            <a:gs pos="74000">
              <a:srgbClr val="F2A88D"/>
            </a:gs>
            <a:gs pos="83000">
              <a:srgbClr val="F2A88D"/>
            </a:gs>
            <a:gs pos="100000">
              <a:srgbClr val="F7C4B2"/>
            </a:gs>
          </a:gsLst>
          <a:lin ang="5400000" scaled="0"/>
        </a:gra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"/>
          <p:cNvSpPr txBox="1">
            <a:spLocks noGrp="1"/>
          </p:cNvSpPr>
          <p:nvPr>
            <p:ph type="title"/>
          </p:nvPr>
        </p:nvSpPr>
        <p:spPr>
          <a:xfrm>
            <a:off x="1676400" y="0"/>
            <a:ext cx="10515600" cy="87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71A1D"/>
              </a:buClr>
              <a:buSzPts val="5400"/>
              <a:buFont typeface="Rockwell"/>
              <a:buNone/>
            </a:pPr>
            <a:r>
              <a:rPr lang="en-US" sz="5200">
                <a:solidFill>
                  <a:srgbClr val="971A1D"/>
                </a:solidFill>
              </a:rPr>
              <a:t>TOP 5 USERS (12MM)</a:t>
            </a:r>
            <a:endParaRPr sz="5200"/>
          </a:p>
        </p:txBody>
      </p:sp>
      <p:sp>
        <p:nvSpPr>
          <p:cNvPr id="149" name="Google Shape;149;p4"/>
          <p:cNvSpPr txBox="1">
            <a:spLocks noGrp="1"/>
          </p:cNvSpPr>
          <p:nvPr>
            <p:ph type="body" idx="1"/>
          </p:nvPr>
        </p:nvSpPr>
        <p:spPr>
          <a:xfrm>
            <a:off x="257649" y="732530"/>
            <a:ext cx="11761436" cy="435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endParaRPr b="1" dirty="0"/>
          </a:p>
        </p:txBody>
      </p:sp>
      <p:sp>
        <p:nvSpPr>
          <p:cNvPr id="150" name="Google Shape;150;p4"/>
          <p:cNvSpPr txBox="1"/>
          <p:nvPr/>
        </p:nvSpPr>
        <p:spPr>
          <a:xfrm>
            <a:off x="226348" y="1223874"/>
            <a:ext cx="4026432" cy="26776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rPr>
              <a:t>Top Creators (PT)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/>
              <a:ea typeface="Rockwell"/>
              <a:cs typeface="Rockwell"/>
              <a:sym typeface="Rockwel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r>
              <a:rPr lang="en-US" sz="1800" dirty="0">
                <a:latin typeface="Rockwell"/>
                <a:sym typeface="Rockwell"/>
              </a:rPr>
              <a:t>Dominion Energy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/>
              <a:cs typeface="Arial"/>
              <a:sym typeface="Rockwel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r>
              <a:rPr lang="en-US" sz="1800" dirty="0">
                <a:latin typeface="Rockwell"/>
                <a:sym typeface="Rockwell"/>
              </a:rPr>
              <a:t>Verizon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cs typeface="Arial"/>
                <a:sym typeface="Rockwell"/>
              </a:rPr>
              <a:t>American Electric Power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r>
              <a:rPr lang="en-US" sz="1800" dirty="0">
                <a:latin typeface="Rockwell"/>
                <a:sym typeface="Rockwell"/>
              </a:rPr>
              <a:t>Shenandoah Valley Electric Cooperative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r>
              <a:rPr lang="en-US" sz="1800" dirty="0">
                <a:latin typeface="Rockwell"/>
                <a:sym typeface="Rockwell"/>
              </a:rPr>
              <a:t>Northern Virginia Electric Cooperative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/>
              <a:cs typeface="Arial"/>
              <a:sym typeface="Rockwel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/>
              <a:cs typeface="Arial"/>
              <a:sym typeface="Rockwell"/>
            </a:endParaRPr>
          </a:p>
        </p:txBody>
      </p:sp>
      <p:sp>
        <p:nvSpPr>
          <p:cNvPr id="151" name="Google Shape;151;p4"/>
          <p:cNvSpPr txBox="1"/>
          <p:nvPr/>
        </p:nvSpPr>
        <p:spPr>
          <a:xfrm>
            <a:off x="4489703" y="1231596"/>
            <a:ext cx="3676835" cy="26776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rPr>
              <a:t>Top Updaters (PT)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r>
              <a:rPr lang="en-US" sz="1800" dirty="0">
                <a:latin typeface="Rockwell"/>
                <a:sym typeface="Rockwell"/>
              </a:rPr>
              <a:t>Verizon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cs typeface="Arial"/>
                <a:sym typeface="Rockwell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r>
              <a:rPr lang="en-US" sz="1800" dirty="0">
                <a:latin typeface="Rockwell"/>
                <a:sym typeface="Rockwell"/>
              </a:rPr>
              <a:t>Entergy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/>
              <a:cs typeface="Arial"/>
              <a:sym typeface="Rockwel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r>
              <a:rPr lang="en-US" sz="1800" dirty="0">
                <a:latin typeface="Rockwell" panose="02060603020205020403" pitchFamily="18" charset="0"/>
                <a:ea typeface="Rockwell"/>
                <a:cs typeface="Rockwell"/>
                <a:sym typeface="Rockwell"/>
              </a:rPr>
              <a:t>Dominion Energy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r>
              <a:rPr lang="en-US" sz="1800" dirty="0">
                <a:latin typeface="Rockwell" panose="02060603020205020403" pitchFamily="18" charset="0"/>
                <a:ea typeface="Rockwell"/>
                <a:cs typeface="Rockwell"/>
                <a:sym typeface="Rockwell"/>
              </a:rPr>
              <a:t>Comcast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 panose="02060603020205020403" pitchFamily="18" charset="0"/>
              <a:ea typeface="Rockwell"/>
              <a:cs typeface="Rockwell"/>
              <a:sym typeface="Rockwel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r>
              <a:rPr lang="en-US" sz="1800" dirty="0">
                <a:latin typeface="Rockwell" panose="02060603020205020403" pitchFamily="18" charset="0"/>
                <a:ea typeface="Rockwell"/>
                <a:cs typeface="Rockwell"/>
                <a:sym typeface="Rockwell"/>
              </a:rPr>
              <a:t>Cox Communications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endParaRPr lang="en-US" sz="1800" dirty="0">
              <a:latin typeface="Rockwell" panose="02060603020205020403" pitchFamily="18" charset="0"/>
              <a:ea typeface="Rockwell"/>
              <a:cs typeface="Rockwell"/>
              <a:sym typeface="Rockwel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endParaRPr lang="en-US" sz="1800" dirty="0">
              <a:latin typeface="Rockwell" panose="02060603020205020403" pitchFamily="18" charset="0"/>
              <a:ea typeface="Rockwell"/>
              <a:cs typeface="Rockwell"/>
              <a:sym typeface="Rockwell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tabLst/>
              <a:defRPr/>
            </a:pPr>
            <a:endParaRPr lang="en-US" sz="1800" dirty="0">
              <a:latin typeface="Rockwell" panose="02060603020205020403" pitchFamily="18" charset="0"/>
              <a:ea typeface="Rockwell"/>
              <a:cs typeface="Rockwell"/>
              <a:sym typeface="Rockwell"/>
            </a:endParaRPr>
          </a:p>
        </p:txBody>
      </p:sp>
      <p:sp>
        <p:nvSpPr>
          <p:cNvPr id="152" name="Google Shape;152;p4"/>
          <p:cNvSpPr txBox="1"/>
          <p:nvPr/>
        </p:nvSpPr>
        <p:spPr>
          <a:xfrm>
            <a:off x="438912" y="4118746"/>
            <a:ext cx="11326613" cy="646500"/>
          </a:xfrm>
          <a:prstGeom prst="rect">
            <a:avLst/>
          </a:prstGeom>
          <a:solidFill>
            <a:srgbClr val="EADED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rPr>
              <a:t>Active Users:  1,382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rPr>
              <a:t>Active Member Codes: 254  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Google Shape;151;p4">
            <a:extLst>
              <a:ext uri="{FF2B5EF4-FFF2-40B4-BE49-F238E27FC236}">
                <a16:creationId xmlns:a16="http://schemas.microsoft.com/office/drawing/2014/main" id="{E15F2772-396D-621B-7181-F375AC5902DE}"/>
              </a:ext>
            </a:extLst>
          </p:cNvPr>
          <p:cNvSpPr txBox="1"/>
          <p:nvPr/>
        </p:nvSpPr>
        <p:spPr>
          <a:xfrm>
            <a:off x="8413910" y="1231596"/>
            <a:ext cx="3573874" cy="26776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rPr>
              <a:t>Top Owners (PA)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r>
              <a:rPr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cs typeface="Arial"/>
                <a:sym typeface="Rockwell"/>
              </a:rPr>
              <a:t>Dominion Energy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r>
              <a:rPr lang="en-US" sz="1800" dirty="0">
                <a:latin typeface="Rockwell"/>
                <a:sym typeface="Rockwell"/>
              </a:rPr>
              <a:t>Shenandoah Valley Electric Cooperative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r>
              <a:rPr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cs typeface="Arial"/>
                <a:sym typeface="Rockwell"/>
              </a:rPr>
              <a:t>Rappahannock Electric Cooperative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r>
              <a:rPr lang="en-US" sz="1800" dirty="0">
                <a:latin typeface="Rockwell"/>
                <a:sym typeface="Rockwell"/>
              </a:rPr>
              <a:t>A &amp; N Electric Cooperative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r>
              <a:rPr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cs typeface="Arial"/>
                <a:sym typeface="Rockwell"/>
              </a:rPr>
              <a:t>Verizon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tabLst/>
              <a:defRPr/>
            </a:pPr>
            <a:endParaRPr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F4F1"/>
            </a:gs>
            <a:gs pos="74000">
              <a:srgbClr val="F2A88D"/>
            </a:gs>
            <a:gs pos="83000">
              <a:srgbClr val="F2A88D"/>
            </a:gs>
            <a:gs pos="100000">
              <a:srgbClr val="F7C4B2"/>
            </a:gs>
          </a:gsLst>
          <a:lin ang="5400000" scaled="0"/>
        </a:gra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"/>
          <p:cNvSpPr txBox="1">
            <a:spLocks noGrp="1"/>
          </p:cNvSpPr>
          <p:nvPr>
            <p:ph type="title"/>
          </p:nvPr>
        </p:nvSpPr>
        <p:spPr>
          <a:xfrm>
            <a:off x="1676400" y="0"/>
            <a:ext cx="10515600" cy="945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71A1D"/>
              </a:buClr>
              <a:buSzPts val="5400"/>
              <a:buFont typeface="Rockwell"/>
              <a:buNone/>
            </a:pPr>
            <a:r>
              <a:rPr lang="en-US" sz="5200">
                <a:solidFill>
                  <a:srgbClr val="971A1D"/>
                </a:solidFill>
              </a:rPr>
              <a:t>MEMBER CODES</a:t>
            </a:r>
            <a:endParaRPr sz="5200"/>
          </a:p>
        </p:txBody>
      </p:sp>
      <p:sp>
        <p:nvSpPr>
          <p:cNvPr id="159" name="Google Shape;159;p5"/>
          <p:cNvSpPr txBox="1">
            <a:spLocks noGrp="1"/>
          </p:cNvSpPr>
          <p:nvPr>
            <p:ph type="body" idx="1"/>
          </p:nvPr>
        </p:nvSpPr>
        <p:spPr>
          <a:xfrm>
            <a:off x="4616066" y="444570"/>
            <a:ext cx="6737733" cy="4359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80"/>
              <a:buNone/>
            </a:pPr>
            <a:endParaRPr sz="4800"/>
          </a:p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4080"/>
              <a:buNone/>
            </a:pPr>
            <a:endParaRPr sz="4800"/>
          </a:p>
        </p:txBody>
      </p:sp>
      <p:sp>
        <p:nvSpPr>
          <p:cNvPr id="160" name="Google Shape;160;p5"/>
          <p:cNvSpPr txBox="1"/>
          <p:nvPr/>
        </p:nvSpPr>
        <p:spPr>
          <a:xfrm>
            <a:off x="3995625" y="1109600"/>
            <a:ext cx="8088600" cy="3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91440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ct val="85000"/>
              <a:buFont typeface="Noto Sans Symbols"/>
              <a:buNone/>
            </a:pPr>
            <a:endParaRPr sz="16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1005839" marR="0" lvl="3" indent="-19557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E3611"/>
              </a:buClr>
              <a:buSzPct val="100000"/>
              <a:buFont typeface="Rockwell"/>
              <a:buChar char="▪"/>
            </a:pPr>
            <a:r>
              <a:rPr lang="en-US" sz="760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View codes in profile by clicking on Members</a:t>
            </a:r>
            <a:r>
              <a:rPr lang="en-US" sz="76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&lt;</a:t>
            </a:r>
            <a:r>
              <a:rPr lang="en-US" sz="760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My Members. </a:t>
            </a:r>
            <a:endParaRPr sz="760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137160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76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1005839" marR="0" lvl="3" indent="-19557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E3611"/>
              </a:buClr>
              <a:buSzPct val="100000"/>
              <a:buFont typeface="Rockwell"/>
              <a:buChar char="▪"/>
            </a:pPr>
            <a:r>
              <a:rPr lang="en-US" sz="760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Run report called Member Codes By State.</a:t>
            </a:r>
            <a:endParaRPr sz="7600">
              <a:latin typeface="Rockwell"/>
              <a:ea typeface="Rockwell"/>
              <a:cs typeface="Rockwell"/>
              <a:sym typeface="Rockwell"/>
            </a:endParaRPr>
          </a:p>
          <a:p>
            <a:pPr marL="1005839" marR="0" lvl="3" indent="-7492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E3611"/>
              </a:buClr>
              <a:buSzPts val="425"/>
              <a:buFont typeface="Noto Sans Symbols"/>
              <a:buNone/>
            </a:pPr>
            <a:endParaRPr sz="760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1005839" marR="0" lvl="3" indent="-19557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E3611"/>
              </a:buClr>
              <a:buSzPct val="100000"/>
              <a:buFont typeface="Rockwell"/>
              <a:buChar char="▪"/>
            </a:pPr>
            <a:r>
              <a:rPr lang="en-US" sz="760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Send any updates to </a:t>
            </a:r>
            <a:r>
              <a:rPr lang="en-US" sz="7600" i="0" u="sng" strike="noStrike" cap="none">
                <a:solidFill>
                  <a:srgbClr val="9E3611"/>
                </a:solidFill>
                <a:latin typeface="Rockwell"/>
                <a:ea typeface="Rockwell"/>
                <a:cs typeface="Rockwell"/>
                <a:sym typeface="Rockwel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support@njuns.com</a:t>
            </a:r>
            <a:r>
              <a:rPr lang="en-US" sz="76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.</a:t>
            </a:r>
            <a:endParaRPr sz="760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1005839" marR="0" lvl="3" indent="-7492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E3611"/>
              </a:buClr>
              <a:buSzPts val="425"/>
              <a:buFont typeface="Noto Sans Symbols"/>
              <a:buNone/>
            </a:pPr>
            <a:endParaRPr sz="760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1005839" marR="0" lvl="3" indent="-19557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E3611"/>
              </a:buClr>
              <a:buSzPct val="100000"/>
              <a:buFont typeface="Rockwell"/>
              <a:buChar char="▪"/>
            </a:pPr>
            <a:r>
              <a:rPr lang="en-US" sz="760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Ticket </a:t>
            </a:r>
            <a:r>
              <a:rPr lang="en-US" sz="76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E</a:t>
            </a:r>
            <a:r>
              <a:rPr lang="en-US" sz="760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mail can have up to 4 email addresses. If blank, it will deactivate after several bounces.</a:t>
            </a:r>
            <a:endParaRPr sz="7600">
              <a:latin typeface="Rockwell"/>
              <a:ea typeface="Rockwell"/>
              <a:cs typeface="Rockwell"/>
              <a:sym typeface="Rockwell"/>
            </a:endParaRPr>
          </a:p>
          <a:p>
            <a:pPr marL="1005839" marR="0" lvl="3" indent="-7492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E3611"/>
              </a:buClr>
              <a:buSzPts val="425"/>
              <a:buFont typeface="Noto Sans Symbols"/>
              <a:buNone/>
            </a:pPr>
            <a:endParaRPr sz="760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1005839" marR="0" lvl="3" indent="-19557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E3611"/>
              </a:buClr>
              <a:buSzPct val="100000"/>
              <a:buFont typeface="Rockwell"/>
              <a:buChar char="▪"/>
            </a:pPr>
            <a:r>
              <a:rPr lang="en-US" sz="760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Make sure Contact is correct </a:t>
            </a:r>
            <a:r>
              <a:rPr lang="en-US" sz="76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and</a:t>
            </a:r>
            <a:r>
              <a:rPr lang="en-US" sz="760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ticket email are correc</a:t>
            </a:r>
            <a:r>
              <a:rPr lang="en-US" sz="76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t.</a:t>
            </a:r>
          </a:p>
          <a:p>
            <a:pPr marL="1005839" marR="0" lvl="3" indent="-19557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E3611"/>
              </a:buClr>
              <a:buSzPct val="100000"/>
              <a:buFont typeface="Rockwell"/>
              <a:buChar char="▪"/>
            </a:pPr>
            <a:endParaRPr lang="en-US" sz="76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1005839" marR="0" lvl="3" indent="-19557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E3611"/>
              </a:buClr>
              <a:buSzPct val="100000"/>
              <a:buFont typeface="Rockwell"/>
              <a:buChar char="▪"/>
            </a:pPr>
            <a:r>
              <a:rPr lang="en-US" sz="76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Enable Auto-Close here to utilize feature.</a:t>
            </a:r>
            <a:endParaRPr sz="7600">
              <a:latin typeface="Rockwell"/>
              <a:ea typeface="Rockwell"/>
              <a:cs typeface="Rockwell"/>
              <a:sym typeface="Rockwell"/>
            </a:endParaRPr>
          </a:p>
          <a:p>
            <a:pPr marL="1005839" marR="0" lvl="3" indent="-7492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E3611"/>
              </a:buClr>
              <a:buSzPct val="850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1005839" marR="0" lvl="3" indent="-7492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E3611"/>
              </a:buClr>
              <a:buSzPct val="850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1280160" marR="0" lvl="4" indent="-7493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E3611"/>
              </a:buClr>
              <a:buSzPct val="850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1005839" marR="0" lvl="3" indent="-7492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E3611"/>
              </a:buClr>
              <a:buSzPct val="850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822960" marR="0" lvl="3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E3611"/>
              </a:buClr>
              <a:buSzPct val="850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marR="0" lvl="1" indent="-8572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E3611"/>
              </a:buClr>
              <a:buSzPct val="850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E3611"/>
              </a:buClr>
              <a:buSzPct val="850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E3611"/>
              </a:buClr>
              <a:buSzPct val="850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marR="0" lvl="1" indent="-8572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E3611"/>
              </a:buClr>
              <a:buSzPct val="850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A02BCC7-11B8-4E4F-642E-503422876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68" y="1381125"/>
            <a:ext cx="4258594" cy="276454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F4F1"/>
            </a:gs>
            <a:gs pos="74000">
              <a:srgbClr val="F2A88D"/>
            </a:gs>
            <a:gs pos="83000">
              <a:srgbClr val="F2A88D"/>
            </a:gs>
            <a:gs pos="100000">
              <a:srgbClr val="F7C4B2"/>
            </a:gs>
          </a:gsLst>
          <a:lin ang="5400000" scaled="0"/>
        </a:gra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1676400" y="0"/>
            <a:ext cx="10515600" cy="945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71A1D"/>
              </a:buClr>
              <a:buSzPts val="5400"/>
              <a:buFont typeface="Rockwell"/>
              <a:buNone/>
            </a:pPr>
            <a:r>
              <a:rPr lang="en-US" sz="5200">
                <a:solidFill>
                  <a:srgbClr val="971A1D"/>
                </a:solidFill>
              </a:rPr>
              <a:t>TICKET TYPES </a:t>
            </a:r>
            <a:r>
              <a:rPr lang="en-US">
                <a:solidFill>
                  <a:srgbClr val="971A1D"/>
                </a:solidFill>
              </a:rPr>
              <a:t> </a:t>
            </a:r>
            <a:endParaRPr/>
          </a:p>
        </p:txBody>
      </p:sp>
      <p:sp>
        <p:nvSpPr>
          <p:cNvPr id="167" name="Google Shape;167;p6"/>
          <p:cNvSpPr txBox="1">
            <a:spLocks noGrp="1"/>
          </p:cNvSpPr>
          <p:nvPr>
            <p:ph type="body" idx="1"/>
          </p:nvPr>
        </p:nvSpPr>
        <p:spPr>
          <a:xfrm>
            <a:off x="838200" y="444570"/>
            <a:ext cx="10515600" cy="4702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80"/>
              <a:buNone/>
            </a:pPr>
            <a:endParaRPr sz="4800"/>
          </a:p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4080"/>
              <a:buNone/>
            </a:pPr>
            <a:endParaRPr sz="4800"/>
          </a:p>
        </p:txBody>
      </p:sp>
      <p:sp>
        <p:nvSpPr>
          <p:cNvPr id="168" name="Google Shape;168;p6"/>
          <p:cNvSpPr txBox="1"/>
          <p:nvPr/>
        </p:nvSpPr>
        <p:spPr>
          <a:xfrm>
            <a:off x="838200" y="787218"/>
            <a:ext cx="10515600" cy="4359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09728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1097280" marR="0" lvl="4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</a:pPr>
            <a:endParaRPr sz="2000" b="0" i="0" u="none" strike="noStrike" cap="none">
              <a:solidFill>
                <a:srgbClr val="8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1097280" marR="0" lvl="4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1097280" marR="0" lvl="4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endParaRPr/>
          </a:p>
          <a:p>
            <a:pPr marL="1005839" marR="0" lvl="3" indent="-7492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822960" marR="0" lvl="3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marR="0" lvl="1" indent="-8572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E3611"/>
              </a:buClr>
              <a:buSzPts val="153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E3611"/>
              </a:buClr>
              <a:buSzPts val="153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E3611"/>
              </a:buClr>
              <a:buSzPts val="153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marR="0" lvl="1" indent="-8572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E3611"/>
              </a:buClr>
              <a:buSzPts val="153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9" name="Google Shape;169;p6"/>
          <p:cNvSpPr txBox="1"/>
          <p:nvPr/>
        </p:nvSpPr>
        <p:spPr>
          <a:xfrm>
            <a:off x="6261060" y="2149513"/>
            <a:ext cx="428350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See Ticket Type Definitions document located under Training – Best Practices</a:t>
            </a:r>
            <a:endParaRPr dirty="0"/>
          </a:p>
        </p:txBody>
      </p:sp>
      <p:graphicFrame>
        <p:nvGraphicFramePr>
          <p:cNvPr id="170" name="Google Shape;170;p6"/>
          <p:cNvGraphicFramePr/>
          <p:nvPr>
            <p:extLst>
              <p:ext uri="{D42A27DB-BD31-4B8C-83A1-F6EECF244321}">
                <p14:modId xmlns:p14="http://schemas.microsoft.com/office/powerpoint/2010/main" val="1051843120"/>
              </p:ext>
            </p:extLst>
          </p:nvPr>
        </p:nvGraphicFramePr>
        <p:xfrm>
          <a:off x="235887" y="274227"/>
          <a:ext cx="4154812" cy="5385800"/>
        </p:xfrm>
        <a:graphic>
          <a:graphicData uri="http://schemas.openxmlformats.org/drawingml/2006/table">
            <a:tbl>
              <a:tblPr>
                <a:noFill/>
                <a:tableStyleId>{AF49272F-31D3-4B64-B221-4DD6686D569D}</a:tableStyleId>
              </a:tblPr>
              <a:tblGrid>
                <a:gridCol w="3201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35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lt1"/>
                          </a:solidFill>
                        </a:rPr>
                        <a:t>Ticket Type</a:t>
                      </a:r>
                      <a:endParaRPr sz="1200" b="1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lt1"/>
                          </a:solidFill>
                        </a:rPr>
                        <a:t>12MM</a:t>
                      </a:r>
                      <a:endParaRPr sz="12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/>
                        <a:t>Pole Transfer</a:t>
                      </a:r>
                      <a:endParaRPr sz="1200" b="1"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/>
                        <a:t>3,713</a:t>
                      </a:r>
                      <a:endParaRPr sz="1200" b="1"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/>
                        <a:t>Pole Replacement</a:t>
                      </a:r>
                      <a:endParaRPr sz="1200" b="1"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/>
                        <a:t>2,415</a:t>
                      </a:r>
                      <a:endParaRPr sz="1200" b="1"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/>
                        <a:t>Pole Attachment</a:t>
                      </a:r>
                      <a:endParaRPr sz="1200" b="1"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/>
                        <a:t>1,992</a:t>
                      </a:r>
                      <a:endParaRPr sz="1200" b="1"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34427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/>
                        <a:t>Make Ready</a:t>
                      </a:r>
                      <a:endParaRPr sz="1200" b="1"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/>
                        <a:t>1,550</a:t>
                      </a:r>
                      <a:endParaRPr sz="1200" b="1"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/>
                        <a:t>New</a:t>
                      </a:r>
                      <a:endParaRPr sz="1200" b="1"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/>
                        <a:t>607</a:t>
                      </a:r>
                      <a:endParaRPr sz="1200" b="1"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/>
                        <a:t>Violation</a:t>
                      </a:r>
                      <a:endParaRPr sz="1200" b="1"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/>
                        <a:t>304</a:t>
                      </a:r>
                      <a:endParaRPr sz="1200" b="1"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60623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/>
                        <a:t>Other</a:t>
                      </a:r>
                      <a:endParaRPr sz="1200" b="1"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/>
                        <a:t>263</a:t>
                      </a: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46201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/>
                        <a:t>Pole Abandonment</a:t>
                      </a:r>
                      <a:endParaRPr sz="1200" b="1"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/>
                        <a:t>118</a:t>
                      </a: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68066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/>
                        <a:t>Pole Location Elimination</a:t>
                      </a:r>
                      <a:endParaRPr sz="1200" b="1"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/>
                        <a:t>66</a:t>
                      </a: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93583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 err="1"/>
                        <a:t>Overlash</a:t>
                      </a:r>
                      <a:endParaRPr sz="1200" b="1"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/>
                        <a:t>26</a:t>
                      </a: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35889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/>
                        <a:t>Aerial Clearance Review</a:t>
                      </a:r>
                      <a:endParaRPr sz="1200" b="1"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/>
                        <a:t>10</a:t>
                      </a: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0363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/>
                        <a:t>Change of Ownership</a:t>
                      </a:r>
                      <a:endParaRPr sz="1200" b="1"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/>
                        <a:t>4</a:t>
                      </a: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86779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/>
                        <a:t>Joint Trench</a:t>
                      </a:r>
                      <a:endParaRPr sz="1200" b="1"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/>
                        <a:t>1</a:t>
                      </a: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1405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F4F1"/>
            </a:gs>
            <a:gs pos="74000">
              <a:srgbClr val="F2A88D"/>
            </a:gs>
            <a:gs pos="83000">
              <a:srgbClr val="F2A88D"/>
            </a:gs>
            <a:gs pos="100000">
              <a:srgbClr val="F7C4B2"/>
            </a:gs>
          </a:gsLst>
          <a:lin ang="5400000" scaled="0"/>
        </a:gra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"/>
          <p:cNvSpPr txBox="1">
            <a:spLocks noGrp="1"/>
          </p:cNvSpPr>
          <p:nvPr>
            <p:ph type="title"/>
          </p:nvPr>
        </p:nvSpPr>
        <p:spPr>
          <a:xfrm>
            <a:off x="1676400" y="0"/>
            <a:ext cx="10515600" cy="945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71A1D"/>
              </a:buClr>
              <a:buSzPts val="5400"/>
              <a:buFont typeface="Rockwell"/>
              <a:buNone/>
            </a:pPr>
            <a:r>
              <a:rPr lang="en-US" sz="4800">
                <a:solidFill>
                  <a:srgbClr val="971A1D"/>
                </a:solidFill>
              </a:rPr>
              <a:t>DISPUTE REASONS</a:t>
            </a:r>
            <a:endParaRPr sz="4800"/>
          </a:p>
        </p:txBody>
      </p:sp>
      <p:sp>
        <p:nvSpPr>
          <p:cNvPr id="176" name="Google Shape;176;p7"/>
          <p:cNvSpPr txBox="1">
            <a:spLocks noGrp="1"/>
          </p:cNvSpPr>
          <p:nvPr>
            <p:ph type="body" idx="1"/>
          </p:nvPr>
        </p:nvSpPr>
        <p:spPr>
          <a:xfrm>
            <a:off x="838200" y="444570"/>
            <a:ext cx="10634330" cy="4359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80"/>
              <a:buNone/>
            </a:pPr>
            <a:endParaRPr sz="4800"/>
          </a:p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4080"/>
              <a:buNone/>
            </a:pPr>
            <a:endParaRPr sz="4800"/>
          </a:p>
        </p:txBody>
      </p:sp>
      <p:sp>
        <p:nvSpPr>
          <p:cNvPr id="177" name="Google Shape;177;p7"/>
          <p:cNvSpPr txBox="1"/>
          <p:nvPr/>
        </p:nvSpPr>
        <p:spPr>
          <a:xfrm>
            <a:off x="537200" y="527700"/>
            <a:ext cx="11511300" cy="39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4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</a:pPr>
            <a:endParaRPr/>
          </a:p>
          <a:p>
            <a:pPr marL="1097280" marR="0" lvl="4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endParaRPr/>
          </a:p>
          <a:p>
            <a:pPr marL="1005839" marR="0" lvl="3" indent="-7492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822960" marR="0" lvl="3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marR="0" lvl="1" indent="-8572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E3611"/>
              </a:buClr>
              <a:buSzPts val="153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E3611"/>
              </a:buClr>
              <a:buSzPts val="153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E3611"/>
              </a:buClr>
              <a:buSzPts val="153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marR="0" lvl="1" indent="-8572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E3611"/>
              </a:buClr>
              <a:buSzPts val="153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78" name="Google Shape;178;p7"/>
          <p:cNvSpPr txBox="1"/>
          <p:nvPr/>
        </p:nvSpPr>
        <p:spPr>
          <a:xfrm>
            <a:off x="5865825" y="2026200"/>
            <a:ext cx="61305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“Other” may have better choices: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-   Can’t Locate Pole </a:t>
            </a: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(</a:t>
            </a:r>
            <a:r>
              <a:rPr lang="en-US" sz="1800" i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Use “Unable to Locate or Bad Address”</a:t>
            </a: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Char char="-"/>
            </a:pPr>
            <a:r>
              <a:rPr lang="en-US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Not on Pole </a:t>
            </a: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(</a:t>
            </a:r>
            <a:r>
              <a:rPr lang="en-US" sz="1800" i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Use “Member Code Incorrect or Not Attached”)</a:t>
            </a: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Char char="-"/>
            </a:pPr>
            <a:r>
              <a:rPr lang="en-US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CATV needs to Transfer First </a:t>
            </a: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(</a:t>
            </a:r>
            <a:r>
              <a:rPr lang="en-US" sz="1800" i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Use “Previous Step Not Complete or Add New Step”)</a:t>
            </a: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aphicFrame>
        <p:nvGraphicFramePr>
          <p:cNvPr id="179" name="Google Shape;179;p7"/>
          <p:cNvGraphicFramePr/>
          <p:nvPr>
            <p:extLst>
              <p:ext uri="{D42A27DB-BD31-4B8C-83A1-F6EECF244321}">
                <p14:modId xmlns:p14="http://schemas.microsoft.com/office/powerpoint/2010/main" val="2010467961"/>
              </p:ext>
            </p:extLst>
          </p:nvPr>
        </p:nvGraphicFramePr>
        <p:xfrm>
          <a:off x="277430" y="94104"/>
          <a:ext cx="5012425" cy="5060750"/>
        </p:xfrm>
        <a:graphic>
          <a:graphicData uri="http://schemas.openxmlformats.org/drawingml/2006/table">
            <a:tbl>
              <a:tblPr>
                <a:noFill/>
                <a:tableStyleId>{AF49272F-31D3-4B64-B221-4DD6686D569D}</a:tableStyleId>
              </a:tblPr>
              <a:tblGrid>
                <a:gridCol w="4073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chemeClr val="lt1"/>
                          </a:solidFill>
                        </a:rPr>
                        <a:t>Dispute Reason</a:t>
                      </a:r>
                      <a:endParaRPr sz="11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chemeClr val="lt1"/>
                          </a:solidFill>
                        </a:rPr>
                        <a:t>Quantity</a:t>
                      </a:r>
                      <a:endParaRPr sz="11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Other</a:t>
                      </a:r>
                      <a:endParaRPr sz="1100" b="1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/>
                        <a:t>701</a:t>
                      </a:r>
                      <a:endParaRPr sz="1100" b="1"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/>
                        <a:t>Member Code Incorrect or Not Attached</a:t>
                      </a: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/>
                        <a:t>552</a:t>
                      </a:r>
                      <a:endParaRPr sz="1100" b="1"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/>
                        <a:t>Previous Step Not Complete</a:t>
                      </a: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/>
                        <a:t>390</a:t>
                      </a:r>
                      <a:endParaRPr sz="1100" b="1"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14039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/>
                        <a:t>Unable to Locate or Bad Address</a:t>
                      </a: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/>
                        <a:t>166</a:t>
                      </a:r>
                      <a:endParaRPr sz="1100" b="1"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/>
                        <a:t>Wrong Pole Owner</a:t>
                      </a:r>
                      <a:endParaRPr sz="1100" b="1"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/>
                        <a:t>141</a:t>
                      </a: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4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/>
                        <a:t>Pole Owner Work Not Complete</a:t>
                      </a: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/>
                        <a:t>53</a:t>
                      </a: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886674"/>
                  </a:ext>
                </a:extLst>
              </a:tr>
              <a:tr h="354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/>
                        <a:t>Add New Step</a:t>
                      </a:r>
                      <a:endParaRPr sz="1100" b="1"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/>
                        <a:t>43</a:t>
                      </a: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530550"/>
                  </a:ext>
                </a:extLst>
              </a:tr>
              <a:tr h="354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/>
                        <a:t>Work Unnecessary</a:t>
                      </a:r>
                      <a:endParaRPr sz="1100" b="1"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/>
                        <a:t>42</a:t>
                      </a: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191174"/>
                  </a:ext>
                </a:extLst>
              </a:tr>
              <a:tr h="354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/>
                        <a:t>Step Order Incorrect</a:t>
                      </a:r>
                      <a:endParaRPr sz="1100" b="1"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/>
                        <a:t>37</a:t>
                      </a: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271891"/>
                  </a:ext>
                </a:extLst>
              </a:tr>
              <a:tr h="354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/>
                        <a:t>Duplicate Ticket or Step</a:t>
                      </a:r>
                      <a:endParaRPr sz="1100" b="1"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/>
                        <a:t>19</a:t>
                      </a: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664815"/>
                  </a:ext>
                </a:extLst>
              </a:tr>
              <a:tr h="354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/>
                        <a:t>JU Transfer</a:t>
                      </a:r>
                      <a:endParaRPr sz="1100" b="1"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/>
                        <a:t>1</a:t>
                      </a: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981700"/>
                  </a:ext>
                </a:extLst>
              </a:tr>
              <a:tr h="354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100" b="1" dirty="0"/>
                        <a:t>Transfer Step Not Complete</a:t>
                      </a:r>
                      <a:endParaRPr sz="1100" b="1"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/>
                        <a:t>1</a:t>
                      </a: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981972"/>
                  </a:ext>
                </a:extLst>
              </a:tr>
              <a:tr h="354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/>
                        <a:t>TOTAL</a:t>
                      </a:r>
                      <a:endParaRPr sz="1100" b="1"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/>
                        <a:t>2,146</a:t>
                      </a: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229650"/>
                  </a:ext>
                </a:extLst>
              </a:tr>
            </a:tbl>
          </a:graphicData>
        </a:graphic>
      </p:graphicFrame>
      <p:sp>
        <p:nvSpPr>
          <p:cNvPr id="180" name="Google Shape;180;p7"/>
          <p:cNvSpPr txBox="1"/>
          <p:nvPr/>
        </p:nvSpPr>
        <p:spPr>
          <a:xfrm>
            <a:off x="5910975" y="1342215"/>
            <a:ext cx="6040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</a:pPr>
            <a:r>
              <a:rPr lang="en-US" sz="20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Approximately </a:t>
            </a:r>
            <a:r>
              <a:rPr lang="en-US" sz="2000" dirty="0">
                <a:solidFill>
                  <a:srgbClr val="800000"/>
                </a:solidFill>
                <a:latin typeface="Rockwell"/>
                <a:ea typeface="Rockwell"/>
                <a:cs typeface="Rockwell"/>
                <a:sym typeface="Rockwell"/>
              </a:rPr>
              <a:t> 2,146 </a:t>
            </a:r>
            <a:r>
              <a:rPr lang="en-US" sz="20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active Dispute Steps</a:t>
            </a:r>
            <a:endParaRPr sz="2000" dirty="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F4F1"/>
            </a:gs>
            <a:gs pos="74000">
              <a:srgbClr val="F2A88D"/>
            </a:gs>
            <a:gs pos="83000">
              <a:srgbClr val="F2A88D"/>
            </a:gs>
            <a:gs pos="100000">
              <a:srgbClr val="F7C4B2"/>
            </a:gs>
          </a:gsLst>
          <a:lin ang="5400000" scaled="0"/>
        </a:gra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"/>
          <p:cNvSpPr txBox="1">
            <a:spLocks noGrp="1"/>
          </p:cNvSpPr>
          <p:nvPr>
            <p:ph type="title"/>
          </p:nvPr>
        </p:nvSpPr>
        <p:spPr>
          <a:xfrm>
            <a:off x="1676400" y="0"/>
            <a:ext cx="10515600" cy="87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71A1D"/>
              </a:buClr>
              <a:buSzPts val="5400"/>
              <a:buFont typeface="Rockwell"/>
              <a:buNone/>
            </a:pPr>
            <a:r>
              <a:rPr lang="en-US" sz="4400">
                <a:solidFill>
                  <a:srgbClr val="971A1D"/>
                </a:solidFill>
              </a:rPr>
              <a:t>INFO &amp; ACTION ITEMS</a:t>
            </a:r>
            <a:endParaRPr sz="4400"/>
          </a:p>
        </p:txBody>
      </p:sp>
      <p:sp>
        <p:nvSpPr>
          <p:cNvPr id="131" name="Google Shape;131;p2"/>
          <p:cNvSpPr txBox="1">
            <a:spLocks noGrp="1"/>
          </p:cNvSpPr>
          <p:nvPr>
            <p:ph type="body" idx="1"/>
          </p:nvPr>
        </p:nvSpPr>
        <p:spPr>
          <a:xfrm>
            <a:off x="263387" y="938784"/>
            <a:ext cx="11755698" cy="4144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rPr lang="en-US"/>
              <a:t> 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</a:pPr>
            <a:endParaRPr/>
          </a:p>
          <a:p>
            <a:pPr marL="182880" lvl="0" indent="-74929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00"/>
              <a:buNone/>
            </a:pPr>
            <a:endParaRPr b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93E571-BF57-3B64-4CE4-FD7CDA18C3B1}"/>
              </a:ext>
            </a:extLst>
          </p:cNvPr>
          <p:cNvSpPr txBox="1"/>
          <p:nvPr/>
        </p:nvSpPr>
        <p:spPr>
          <a:xfrm>
            <a:off x="770798" y="758952"/>
            <a:ext cx="9206366" cy="495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rPr>
              <a:t>Visit Training tab on </a:t>
            </a:r>
            <a:r>
              <a:rPr kumimoji="0" lang="en-US" sz="20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rPr>
              <a:t>www.njuns.com 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rPr>
              <a:t>for available training</a:t>
            </a:r>
          </a:p>
          <a:p>
            <a:pPr marL="0" marR="0" lvl="7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rPr>
              <a:t>              Training Calendar, User Guide, Training Videos, Best Practices 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Rockwell"/>
              <a:cs typeface="Rockwell"/>
              <a:sym typeface="Rockwell"/>
            </a:endParaRPr>
          </a:p>
          <a:p>
            <a:pPr marL="0" marR="0" lvl="7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 panose="02060603020205020403" pitchFamily="18" charset="0"/>
              <a:cs typeface="Arial"/>
              <a:sym typeface="Arial"/>
            </a:endParaRPr>
          </a:p>
          <a:p>
            <a:pPr marL="342900" marR="0" lvl="7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 pitchFamily="18" charset="0"/>
                <a:cs typeface="Arial"/>
                <a:sym typeface="Arial"/>
              </a:rPr>
              <a:t>Visit News tab on </a:t>
            </a:r>
            <a:r>
              <a:rPr kumimoji="0" lang="en-US" sz="20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www.njuns.com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 pitchFamily="18" charset="0"/>
                <a:cs typeface="Arial"/>
                <a:sym typeface="Arial"/>
              </a:rPr>
              <a:t>for updates</a:t>
            </a:r>
          </a:p>
          <a:p>
            <a:pPr marL="0" marR="0" lvl="7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 panose="02060603020205020403" pitchFamily="18" charset="0"/>
              <a:cs typeface="Arial"/>
              <a:sym typeface="Arial"/>
            </a:endParaRPr>
          </a:p>
          <a:p>
            <a:pPr marL="342900" marR="0" lvl="7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 pitchFamily="18" charset="0"/>
                <a:cs typeface="Arial"/>
                <a:sym typeface="Arial"/>
              </a:rPr>
              <a:t>Subscribe to our Newsletter on our website Home tab</a:t>
            </a:r>
          </a:p>
          <a:p>
            <a:pPr marL="0" marR="0" lvl="7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 panose="02060603020205020403" pitchFamily="18" charset="0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 pitchFamily="18" charset="0"/>
                <a:cs typeface="Arial"/>
                <a:sym typeface="Arial"/>
              </a:rPr>
              <a:t>Check for system Alerts on the NJUNS dashboard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 panose="02060603020205020403" pitchFamily="18" charset="0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 pitchFamily="18" charset="0"/>
                <a:cs typeface="Arial"/>
                <a:sym typeface="Arial"/>
              </a:rPr>
              <a:t>Review Member Codes, Contacts and Ticket Email Recipients for updates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 panose="02060603020205020403" pitchFamily="18" charset="0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 pitchFamily="18" charset="0"/>
                <a:cs typeface="Arial"/>
                <a:sym typeface="Arial"/>
              </a:rPr>
              <a:t>Close Tickets that are Ready to Close (have all steps completed)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 panose="02060603020205020403" pitchFamily="18" charset="0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 pitchFamily="18" charset="0"/>
                <a:cs typeface="Arial"/>
                <a:sym typeface="Arial"/>
              </a:rPr>
              <a:t>Follow us on social media </a:t>
            </a: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 panose="02060603020205020403" pitchFamily="18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 panose="02060603020205020403" pitchFamily="18" charset="0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 pitchFamily="18" charset="0"/>
                <a:cs typeface="Arial"/>
                <a:sym typeface="Arial"/>
              </a:rPr>
              <a:t>Prepare for future user authentication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 panose="02060603020205020403" pitchFamily="18" charset="0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 pitchFamily="18" charset="0"/>
                <a:cs typeface="Arial"/>
                <a:sym typeface="Arial"/>
              </a:rPr>
              <a:t>Send requests for assistance to support@njuns.com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 panose="02060603020205020403" pitchFamily="18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" name="Google Shape;202;p10">
            <a:extLst>
              <a:ext uri="{FF2B5EF4-FFF2-40B4-BE49-F238E27FC236}">
                <a16:creationId xmlns:a16="http://schemas.microsoft.com/office/drawing/2014/main" id="{F3961441-A7B0-5B37-E3D8-A3740CC42205}"/>
              </a:ext>
            </a:extLst>
          </p:cNvPr>
          <p:cNvGrpSpPr/>
          <p:nvPr/>
        </p:nvGrpSpPr>
        <p:grpSpPr>
          <a:xfrm>
            <a:off x="4463420" y="3757204"/>
            <a:ext cx="1980221" cy="613628"/>
            <a:chOff x="8578775" y="2995367"/>
            <a:chExt cx="2399519" cy="901833"/>
          </a:xfrm>
        </p:grpSpPr>
        <p:pic>
          <p:nvPicPr>
            <p:cNvPr id="4" name="Google Shape;203;p10">
              <a:extLst>
                <a:ext uri="{FF2B5EF4-FFF2-40B4-BE49-F238E27FC236}">
                  <a16:creationId xmlns:a16="http://schemas.microsoft.com/office/drawing/2014/main" id="{13230111-B30F-7547-D1C2-78EE8562FBC9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578775" y="3103383"/>
              <a:ext cx="685800" cy="685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Google Shape;206;p10">
              <a:extLst>
                <a:ext uri="{FF2B5EF4-FFF2-40B4-BE49-F238E27FC236}">
                  <a16:creationId xmlns:a16="http://schemas.microsoft.com/office/drawing/2014/main" id="{7B33C397-8034-809C-FE29-986A6BB911FE}"/>
                </a:ext>
              </a:extLst>
            </p:cNvPr>
            <p:cNvSpPr txBox="1"/>
            <p:nvPr/>
          </p:nvSpPr>
          <p:spPr>
            <a:xfrm>
              <a:off x="9400291" y="2995367"/>
              <a:ext cx="1578003" cy="901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ckwell"/>
                  <a:ea typeface="Rockwell"/>
                  <a:cs typeface="Rockwell"/>
                  <a:sym typeface="Rockwell"/>
                </a:rPr>
                <a:t>LinkedIn</a:t>
              </a: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ckwell"/>
                  <a:ea typeface="Rockwell"/>
                  <a:cs typeface="Rockwell"/>
                  <a:sym typeface="Rockwell"/>
                </a:rPr>
                <a:t>NJUNS, Inc.</a:t>
              </a: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6" name="Google Shape;202;p10">
            <a:extLst>
              <a:ext uri="{FF2B5EF4-FFF2-40B4-BE49-F238E27FC236}">
                <a16:creationId xmlns:a16="http://schemas.microsoft.com/office/drawing/2014/main" id="{6575561C-C687-6C10-CC17-12D304263E34}"/>
              </a:ext>
            </a:extLst>
          </p:cNvPr>
          <p:cNvGrpSpPr/>
          <p:nvPr/>
        </p:nvGrpSpPr>
        <p:grpSpPr>
          <a:xfrm>
            <a:off x="7003728" y="3749476"/>
            <a:ext cx="2826072" cy="478452"/>
            <a:chOff x="8544700" y="3986112"/>
            <a:chExt cx="3506766" cy="824563"/>
          </a:xfrm>
        </p:grpSpPr>
        <p:pic>
          <p:nvPicPr>
            <p:cNvPr id="7" name="Google Shape;205;p10">
              <a:extLst>
                <a:ext uri="{FF2B5EF4-FFF2-40B4-BE49-F238E27FC236}">
                  <a16:creationId xmlns:a16="http://schemas.microsoft.com/office/drawing/2014/main" id="{99872FFF-857D-FBD5-1285-BF8A395FD3F0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544700" y="4124850"/>
              <a:ext cx="685800" cy="685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208;p10">
              <a:extLst>
                <a:ext uri="{FF2B5EF4-FFF2-40B4-BE49-F238E27FC236}">
                  <a16:creationId xmlns:a16="http://schemas.microsoft.com/office/drawing/2014/main" id="{23983060-3D83-269E-455F-50B97125C7A2}"/>
                </a:ext>
              </a:extLst>
            </p:cNvPr>
            <p:cNvSpPr txBox="1"/>
            <p:nvPr/>
          </p:nvSpPr>
          <p:spPr>
            <a:xfrm>
              <a:off x="9377566" y="3986112"/>
              <a:ext cx="2673900" cy="7925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ckwell"/>
                  <a:ea typeface="Rockwell"/>
                  <a:cs typeface="Rockwell"/>
                  <a:sym typeface="Rockwell"/>
                </a:rPr>
                <a:t>X( formerly Twitter)</a:t>
              </a: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ckwell"/>
                  <a:ea typeface="Rockwell"/>
                  <a:cs typeface="Rockwell"/>
                  <a:sym typeface="Rockwell"/>
                </a:rPr>
                <a:t>@NJUNSINC</a:t>
              </a: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9705927"/>
      </p:ext>
    </p:extLst>
  </p:cSld>
  <p:clrMapOvr>
    <a:masterClrMapping/>
  </p:clrMapOvr>
</p:sld>
</file>

<file path=ppt/theme/theme1.xml><?xml version="1.0" encoding="utf-8"?>
<a:theme xmlns:a="http://schemas.openxmlformats.org/drawingml/2006/main" name="Wood Type">
  <a:themeElements>
    <a:clrScheme name="Wood Type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1A7C0BBEE8104AADDF90C7FCD1EDBB" ma:contentTypeVersion="12" ma:contentTypeDescription="Create a new document." ma:contentTypeScope="" ma:versionID="62b3d1a12ddc249510ab6b4b9ccea76c">
  <xsd:schema xmlns:xsd="http://www.w3.org/2001/XMLSchema" xmlns:xs="http://www.w3.org/2001/XMLSchema" xmlns:p="http://schemas.microsoft.com/office/2006/metadata/properties" xmlns:ns2="42219adf-7f21-40d6-920e-55010b1f371f" xmlns:ns3="ab4fbbc1-cfcc-4bf3-8992-2d2071cdc8dc" targetNamespace="http://schemas.microsoft.com/office/2006/metadata/properties" ma:root="true" ma:fieldsID="214d23b98b6ad2177622e89f22e67890" ns2:_="" ns3:_="">
    <xsd:import namespace="42219adf-7f21-40d6-920e-55010b1f371f"/>
    <xsd:import namespace="ab4fbbc1-cfcc-4bf3-8992-2d2071cdc8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219adf-7f21-40d6-920e-55010b1f37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53cce9f-f338-48cc-b225-19d446054a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4fbbc1-cfcc-4bf3-8992-2d2071cdc8d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866c7ee-3da4-4d9a-abd4-e20d7bee4036}" ma:internalName="TaxCatchAll" ma:showField="CatchAllData" ma:web="ab4fbbc1-cfcc-4bf3-8992-2d2071cdc8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2219adf-7f21-40d6-920e-55010b1f371f">
      <Terms xmlns="http://schemas.microsoft.com/office/infopath/2007/PartnerControls"/>
    </lcf76f155ced4ddcb4097134ff3c332f>
    <TaxCatchAll xmlns="ab4fbbc1-cfcc-4bf3-8992-2d2071cdc8d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643999-6646-4B5A-B3E6-7A56DB3A4D97}">
  <ds:schemaRefs>
    <ds:schemaRef ds:uri="42219adf-7f21-40d6-920e-55010b1f371f"/>
    <ds:schemaRef ds:uri="ab4fbbc1-cfcc-4bf3-8992-2d2071cdc8d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67D8792-6E59-4C36-B058-BEEEBD4B6E69}">
  <ds:schemaRefs>
    <ds:schemaRef ds:uri="42219adf-7f21-40d6-920e-55010b1f371f"/>
    <ds:schemaRef ds:uri="ab4fbbc1-cfcc-4bf3-8992-2d2071cdc8dc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BB44022-DFE5-41E4-AD22-DAD0E48EE8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639</Words>
  <Application>Microsoft Office PowerPoint</Application>
  <PresentationFormat>Widescreen</PresentationFormat>
  <Paragraphs>207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Noto Sans Symbols</vt:lpstr>
      <vt:lpstr>Rockwell</vt:lpstr>
      <vt:lpstr>trebuchet ms</vt:lpstr>
      <vt:lpstr>Wood Type</vt:lpstr>
      <vt:lpstr>VIRGINIA USER GROUP MEETING </vt:lpstr>
      <vt:lpstr>DIRECTORS</vt:lpstr>
      <vt:lpstr>PT+ USAGE</vt:lpstr>
      <vt:lpstr>PA USAGE</vt:lpstr>
      <vt:lpstr>TOP 5 USERS (12MM)</vt:lpstr>
      <vt:lpstr>MEMBER CODES</vt:lpstr>
      <vt:lpstr>TICKET TYPES  </vt:lpstr>
      <vt:lpstr>DISPUTE REASONS</vt:lpstr>
      <vt:lpstr>INFO &amp; ACTION ITEMS</vt:lpstr>
      <vt:lpstr>SHORT DEMO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Mississippi User Group Meeting</dc:title>
  <dc:creator>Chris</dc:creator>
  <cp:lastModifiedBy>Linda Brumbeloe</cp:lastModifiedBy>
  <cp:revision>9</cp:revision>
  <dcterms:created xsi:type="dcterms:W3CDTF">2014-07-18T14:51:50Z</dcterms:created>
  <dcterms:modified xsi:type="dcterms:W3CDTF">2025-03-06T15:52:45Z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0x010100FF1A7C0BBEE8104AADDF90C7FCD1EDBB</vt:lpwstr>
  </property>
  <property fmtid="{D5CDD505-2E9C-101B-9397-08002B2CF9AE}" pid="3" name="MediaServiceImageTags">
    <vt:lpwstr/>
  </property>
</Properties>
</file>