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60" r:id="rId6"/>
    <p:sldId id="261" r:id="rId7"/>
    <p:sldId id="262" r:id="rId8"/>
    <p:sldId id="267" r:id="rId9"/>
    <p:sldId id="257" r:id="rId10"/>
    <p:sldId id="270" r:id="rId11"/>
    <p:sldId id="271" r:id="rId12"/>
    <p:sldId id="268" r:id="rId13"/>
    <p:sldId id="263" r:id="rId14"/>
    <p:sldId id="264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7ejVB5kGnEVfoVadbO8lzycfs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49272F-31D3-4B64-B221-4DD6686D569D}">
  <a:tblStyle styleId="{AF49272F-31D3-4B64-B221-4DD6686D56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31609322915607E-2"/>
          <c:y val="0.12773262526254073"/>
          <c:w val="0.93891027573264552"/>
          <c:h val="0.803843801384695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Tickets Created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8696022282783093E-3"/>
                  <c:y val="-3.9068956074115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DA-45D7-9D8E-F8575B44DF15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DA-45D7-9D8E-F8575B44DF15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DA-45D7-9D8E-F8575B44DF15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DA-45D7-9D8E-F8575B44DF15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DA-45D7-9D8E-F8575B44DF15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DA-45D7-9D8E-F8575B44DF15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DA-45D7-9D8E-F8575B44DF15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DA-45D7-9D8E-F8575B44DF15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DA-45D7-9D8E-F8575B44DF15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DA-45D7-9D8E-F8575B44DF15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DA-45D7-9D8E-F8575B44DF15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DA-45D7-9D8E-F8575B44D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Sheet1!$B$2:$L$2</c:f>
              <c:numCache>
                <c:formatCode>#,##0</c:formatCode>
                <c:ptCount val="11"/>
                <c:pt idx="0">
                  <c:v>22581</c:v>
                </c:pt>
                <c:pt idx="1">
                  <c:v>10915</c:v>
                </c:pt>
                <c:pt idx="2">
                  <c:v>5878</c:v>
                </c:pt>
                <c:pt idx="3">
                  <c:v>3741</c:v>
                </c:pt>
                <c:pt idx="4">
                  <c:v>4951</c:v>
                </c:pt>
                <c:pt idx="5">
                  <c:v>5071</c:v>
                </c:pt>
                <c:pt idx="6">
                  <c:v>5102</c:v>
                </c:pt>
                <c:pt idx="7">
                  <c:v>6066</c:v>
                </c:pt>
                <c:pt idx="8">
                  <c:v>7536</c:v>
                </c:pt>
                <c:pt idx="9">
                  <c:v>12247</c:v>
                </c:pt>
                <c:pt idx="10">
                  <c:v>10639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67-4258-8856-A686B6A5FF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Tickets Closed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8696022282783093E-3"/>
                  <c:y val="1.7619333131464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FA-4B69-9142-597366978DDB}"/>
                </c:ext>
              </c:extLst>
            </c:dLbl>
            <c:dLbl>
              <c:idx val="1"/>
              <c:layout>
                <c:manualLayout>
                  <c:x val="-2.3586354182043853E-2"/>
                  <c:y val="2.0683564980414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A-4B69-9142-597366978DDB}"/>
                </c:ext>
              </c:extLst>
            </c:dLbl>
            <c:dLbl>
              <c:idx val="2"/>
              <c:layout>
                <c:manualLayout>
                  <c:x val="-2.3586354182043832E-2"/>
                  <c:y val="2.0683564980414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FA-4B69-9142-597366978DDB}"/>
                </c:ext>
              </c:extLst>
            </c:dLbl>
            <c:dLbl>
              <c:idx val="3"/>
              <c:layout>
                <c:manualLayout>
                  <c:x val="-2.3586354182043873E-2"/>
                  <c:y val="2.3747796829364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A-4B69-9142-597366978DDB}"/>
                </c:ext>
              </c:extLst>
            </c:dLbl>
            <c:dLbl>
              <c:idx val="4"/>
              <c:layout>
                <c:manualLayout>
                  <c:x val="-2.3586354182043832E-2"/>
                  <c:y val="1.7619333131464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FA-4B69-9142-597366978DDB}"/>
                </c:ext>
              </c:extLst>
            </c:dLbl>
            <c:dLbl>
              <c:idx val="8"/>
              <c:layout>
                <c:manualLayout>
                  <c:x val="-2.3586354182043995E-2"/>
                  <c:y val="2.0683564980414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FA-4B69-9142-597366978DDB}"/>
                </c:ext>
              </c:extLst>
            </c:dLbl>
            <c:dLbl>
              <c:idx val="9"/>
              <c:layout>
                <c:manualLayout>
                  <c:x val="-2.3586354182043832E-2"/>
                  <c:y val="-2.5279912753839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FA-4B69-9142-597366978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5307</c:v>
                </c:pt>
                <c:pt idx="1">
                  <c:v>7486</c:v>
                </c:pt>
                <c:pt idx="2">
                  <c:v>4049</c:v>
                </c:pt>
                <c:pt idx="3">
                  <c:v>1905</c:v>
                </c:pt>
                <c:pt idx="4">
                  <c:v>2089</c:v>
                </c:pt>
                <c:pt idx="5">
                  <c:v>4831</c:v>
                </c:pt>
                <c:pt idx="6">
                  <c:v>7642</c:v>
                </c:pt>
                <c:pt idx="7">
                  <c:v>4121</c:v>
                </c:pt>
                <c:pt idx="8">
                  <c:v>3204</c:v>
                </c:pt>
                <c:pt idx="9">
                  <c:v>2896</c:v>
                </c:pt>
                <c:pt idx="10">
                  <c:v>6628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67-4258-8856-A686B6A5FF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Tickets Open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944957777803315E-3"/>
                  <c:y val="-4.3213389969345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FA-4B69-9142-597366978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Sheet1!$B$4:$L$4</c:f>
              <c:numCache>
                <c:formatCode>#,##0</c:formatCode>
                <c:ptCount val="11"/>
                <c:pt idx="0">
                  <c:v>41115</c:v>
                </c:pt>
                <c:pt idx="1">
                  <c:v>46299</c:v>
                </c:pt>
                <c:pt idx="2">
                  <c:v>47789</c:v>
                </c:pt>
                <c:pt idx="3">
                  <c:v>48679</c:v>
                </c:pt>
                <c:pt idx="4">
                  <c:v>50049</c:v>
                </c:pt>
                <c:pt idx="5">
                  <c:v>52002</c:v>
                </c:pt>
                <c:pt idx="6">
                  <c:v>55238</c:v>
                </c:pt>
                <c:pt idx="7">
                  <c:v>58810</c:v>
                </c:pt>
                <c:pt idx="8">
                  <c:v>63131</c:v>
                </c:pt>
                <c:pt idx="9">
                  <c:v>72436</c:v>
                </c:pt>
                <c:pt idx="10">
                  <c:v>82212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A-4B69-9142-597366978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948991"/>
        <c:axId val="1348932671"/>
      </c:lineChart>
      <c:catAx>
        <c:axId val="134894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32671"/>
        <c:crosses val="autoZero"/>
        <c:auto val="1"/>
        <c:lblAlgn val="ctr"/>
        <c:lblOffset val="100"/>
        <c:noMultiLvlLbl val="0"/>
      </c:catAx>
      <c:valAx>
        <c:axId val="134893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48991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53124389517333"/>
          <c:y val="0.16524461376805211"/>
          <c:w val="0.41060633248974387"/>
          <c:h val="5.8944721981279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89119287318665E-2"/>
          <c:y val="4.8062597189833987E-2"/>
          <c:w val="0.95385250473579852"/>
          <c:h val="0.803843801384695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Tickets Created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125</c:v>
                </c:pt>
                <c:pt idx="1">
                  <c:v>137</c:v>
                </c:pt>
                <c:pt idx="2">
                  <c:v>183</c:v>
                </c:pt>
                <c:pt idx="3">
                  <c:v>298</c:v>
                </c:pt>
                <c:pt idx="4">
                  <c:v>493</c:v>
                </c:pt>
                <c:pt idx="5" formatCode="#,##0">
                  <c:v>456</c:v>
                </c:pt>
                <c:pt idx="6" formatCode="#,##0">
                  <c:v>90</c:v>
                </c:pt>
                <c:pt idx="7" formatCode="#,##0">
                  <c:v>45</c:v>
                </c:pt>
                <c:pt idx="8" formatCode="#,##0">
                  <c:v>126</c:v>
                </c:pt>
                <c:pt idx="9" formatCode="#,##0">
                  <c:v>276</c:v>
                </c:pt>
                <c:pt idx="10" formatCode="#,##0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E-4C4E-9DBA-3C8849B289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Tickets Closed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8905007350100814E-2"/>
                  <c:y val="-5.1325883469916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41-4237-B732-A36B519096FB}"/>
                </c:ext>
              </c:extLst>
            </c:dLbl>
            <c:dLbl>
              <c:idx val="7"/>
              <c:layout>
                <c:manualLayout>
                  <c:x val="-1.5784109462138887E-2"/>
                  <c:y val="-6.0518579016767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41-4237-B732-A36B519096FB}"/>
                </c:ext>
              </c:extLst>
            </c:dLbl>
            <c:dLbl>
              <c:idx val="8"/>
              <c:layout>
                <c:manualLayout>
                  <c:x val="-1.5784109462138804E-2"/>
                  <c:y val="-2.9876260527265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41-4237-B732-A36B519096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0</c:v>
                </c:pt>
                <c:pt idx="1">
                  <c:v>66</c:v>
                </c:pt>
                <c:pt idx="2">
                  <c:v>69</c:v>
                </c:pt>
                <c:pt idx="3">
                  <c:v>45</c:v>
                </c:pt>
                <c:pt idx="4">
                  <c:v>12</c:v>
                </c:pt>
                <c:pt idx="5" formatCode="#,##0">
                  <c:v>77</c:v>
                </c:pt>
                <c:pt idx="6">
                  <c:v>119</c:v>
                </c:pt>
                <c:pt idx="7">
                  <c:v>62</c:v>
                </c:pt>
                <c:pt idx="8">
                  <c:v>31</c:v>
                </c:pt>
                <c:pt idx="9">
                  <c:v>19</c:v>
                </c:pt>
                <c:pt idx="1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9E-4C4E-9DBA-3C8849B289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Tickets Open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39</c:v>
                </c:pt>
                <c:pt idx="1">
                  <c:v>75</c:v>
                </c:pt>
                <c:pt idx="2">
                  <c:v>111</c:v>
                </c:pt>
                <c:pt idx="3">
                  <c:v>162</c:v>
                </c:pt>
                <c:pt idx="4">
                  <c:v>432</c:v>
                </c:pt>
                <c:pt idx="5">
                  <c:v>712</c:v>
                </c:pt>
                <c:pt idx="6">
                  <c:v>766</c:v>
                </c:pt>
                <c:pt idx="7">
                  <c:v>810</c:v>
                </c:pt>
                <c:pt idx="8">
                  <c:v>908</c:v>
                </c:pt>
                <c:pt idx="9" formatCode="#,##0">
                  <c:v>1166</c:v>
                </c:pt>
                <c:pt idx="10" formatCode="#,##0">
                  <c:v>1237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9E-4C4E-9DBA-3C8849B28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8948991"/>
        <c:axId val="1348932671"/>
      </c:lineChart>
      <c:catAx>
        <c:axId val="134894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32671"/>
        <c:crosses val="autoZero"/>
        <c:auto val="1"/>
        <c:lblAlgn val="ctr"/>
        <c:lblOffset val="100"/>
        <c:noMultiLvlLbl val="0"/>
      </c:catAx>
      <c:valAx>
        <c:axId val="134893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4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652753481242885"/>
          <c:y val="0.11337657841115958"/>
          <c:w val="0.41060633248974387"/>
          <c:h val="5.8944721981279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0.02563</cdr:x>
      <cdr:y>0.73188</cdr:y>
    </cdr:from>
    <cdr:to>
      <cdr:x>0.08206</cdr:x>
      <cdr:y>0.79129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07F265-E30A-FD93-22F6-F09666C4D132}"/>
            </a:ext>
          </a:extLst>
        </cdr:cNvPr>
        <cdr:cNvSpPr txBox="1"/>
      </cdr:nvSpPr>
      <cdr:spPr>
        <a:xfrm xmlns:a="http://schemas.openxmlformats.org/drawingml/2006/main">
          <a:off x="289946" y="3033345"/>
          <a:ext cx="638380" cy="2462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accent1"/>
              </a:solidFill>
            </a:rPr>
            <a:t>Created</a:t>
          </a:r>
        </a:p>
      </cdr:txBody>
    </cdr:sp>
  </cdr:relSizeAnchor>
  <cdr:relSizeAnchor xmlns:cdr="http://schemas.openxmlformats.org/drawingml/2006/chartDrawing">
    <cdr:from>
      <cdr:x>0.03059</cdr:x>
      <cdr:y>0.82183</cdr:y>
    </cdr:from>
    <cdr:to>
      <cdr:x>0.08206</cdr:x>
      <cdr:y>0.88123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39DAEB7-B42C-F1F3-71C9-3E22F6C88CC7}"/>
            </a:ext>
          </a:extLst>
        </cdr:cNvPr>
        <cdr:cNvSpPr txBox="1"/>
      </cdr:nvSpPr>
      <cdr:spPr>
        <a:xfrm xmlns:a="http://schemas.openxmlformats.org/drawingml/2006/main">
          <a:off x="346093" y="3406162"/>
          <a:ext cx="582268" cy="2461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accent2"/>
              </a:solidFill>
            </a:rPr>
            <a:t>Closed</a:t>
          </a:r>
        </a:p>
      </cdr:txBody>
    </cdr:sp>
  </cdr:relSizeAnchor>
  <cdr:relSizeAnchor xmlns:cdr="http://schemas.openxmlformats.org/drawingml/2006/chartDrawing">
    <cdr:from>
      <cdr:x>0.03825</cdr:x>
      <cdr:y>0.7795</cdr:y>
    </cdr:from>
    <cdr:to>
      <cdr:x>0.08206</cdr:x>
      <cdr:y>0.83891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C94D802-A364-619F-6119-BA5D719FCB23}"/>
            </a:ext>
          </a:extLst>
        </cdr:cNvPr>
        <cdr:cNvSpPr txBox="1"/>
      </cdr:nvSpPr>
      <cdr:spPr>
        <a:xfrm xmlns:a="http://schemas.openxmlformats.org/drawingml/2006/main">
          <a:off x="432712" y="3230719"/>
          <a:ext cx="49564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defPPr>
          <a:lvl1pPr marL="0" marR="0" lvl="0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L="457200" marR="0" lvl="1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L="914400" marR="0" lvl="2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L="1371600" marR="0" lvl="3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L="1828800" marR="0" lvl="4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L="2286000" marR="0" lvl="5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L="2743200" marR="0" lvl="6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L="3200400" marR="0" lvl="7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L="3657600" marR="0" lvl="8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bg2"/>
              </a:solidFill>
            </a:rPr>
            <a:t>Open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25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3011118-D7EE-78F3-2E4F-9E2F1579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>
            <a:extLst>
              <a:ext uri="{FF2B5EF4-FFF2-40B4-BE49-F238E27FC236}">
                <a16:creationId xmlns:a16="http://schemas.microsoft.com/office/drawing/2014/main" id="{4699118C-335A-60BB-F21A-AA6ED94800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482250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US"/>
          </a:p>
          <a:p>
            <a:pPr marL="0" indent="0"/>
            <a:endParaRPr lang="en-US"/>
          </a:p>
        </p:txBody>
      </p:sp>
      <p:sp>
        <p:nvSpPr>
          <p:cNvPr id="128" name="Google Shape;128;p2:notes">
            <a:extLst>
              <a:ext uri="{FF2B5EF4-FFF2-40B4-BE49-F238E27FC236}">
                <a16:creationId xmlns:a16="http://schemas.microsoft.com/office/drawing/2014/main" id="{4882172B-6336-552D-4656-76D30D3BC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39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8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2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2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12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6" name="Google Shape;26;p1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12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838200" y="6453809"/>
            <a:ext cx="2743200" cy="26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4038600" y="6453809"/>
            <a:ext cx="4114800" cy="26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8610600" y="6453809"/>
            <a:ext cx="2743200" cy="26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1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6" name="Google Shape;46;p1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1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" name="Google Shape;82;p1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2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2" name="Google Shape;92;p2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0"/>
          <p:cNvSpPr/>
          <p:nvPr/>
        </p:nvSpPr>
        <p:spPr>
          <a:xfrm>
            <a:off x="0" y="5257800"/>
            <a:ext cx="12192000" cy="109855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1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4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1"/>
          <p:cNvSpPr/>
          <p:nvPr/>
        </p:nvSpPr>
        <p:spPr>
          <a:xfrm>
            <a:off x="0" y="5257800"/>
            <a:ext cx="12192000" cy="1098550"/>
          </a:xfrm>
          <a:prstGeom prst="rect">
            <a:avLst/>
          </a:prstGeom>
          <a:blipFill rotWithShape="1">
            <a:blip r:embed="rId15">
              <a:alphaModFix/>
            </a:blip>
            <a:tile tx="0" ty="0" sx="60000" sy="58999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488345" y="5360504"/>
            <a:ext cx="3215309" cy="8931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/>
        </p:nvSpPr>
        <p:spPr>
          <a:xfrm>
            <a:off x="6216925" y="6459054"/>
            <a:ext cx="5975075" cy="37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971A1D"/>
                </a:solidFill>
                <a:latin typeface="Arial"/>
                <a:ea typeface="Arial"/>
                <a:cs typeface="Arial"/>
                <a:sym typeface="Arial"/>
              </a:rPr>
              <a:t>NATIONAL JOINT UTILITIES NOTIFICATION SYSTEM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njun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un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8999" b="-89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398073" y="1537725"/>
            <a:ext cx="9033900" cy="80700"/>
          </a:xfrm>
          <a:prstGeom prst="rect">
            <a:avLst/>
          </a:prstGeom>
          <a:blipFill rotWithShape="1">
            <a:blip r:embed="rId4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92875" y="1684925"/>
            <a:ext cx="9035400" cy="3804000"/>
          </a:xfrm>
          <a:prstGeom prst="rect">
            <a:avLst/>
          </a:prstGeom>
          <a:blipFill rotWithShape="1">
            <a:blip r:embed="rId4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791351" y="1737025"/>
            <a:ext cx="7788900" cy="3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</a:pPr>
            <a:r>
              <a:rPr lang="en-US" sz="7600" b="1" dirty="0"/>
              <a:t>MISSOURI USER GROUP MEETING </a:t>
            </a:r>
            <a:endParaRPr sz="9200" dirty="0"/>
          </a:p>
        </p:txBody>
      </p:sp>
      <p:sp>
        <p:nvSpPr>
          <p:cNvPr id="121" name="Google Shape;121;p1"/>
          <p:cNvSpPr/>
          <p:nvPr/>
        </p:nvSpPr>
        <p:spPr>
          <a:xfrm>
            <a:off x="398073" y="5551975"/>
            <a:ext cx="9033900" cy="80700"/>
          </a:xfrm>
          <a:prstGeom prst="rect">
            <a:avLst/>
          </a:prstGeom>
          <a:blipFill rotWithShape="1">
            <a:blip r:embed="rId4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7208520" y="5029200"/>
            <a:ext cx="1080904" cy="1080902"/>
            <a:chOff x="9685338" y="4460675"/>
            <a:chExt cx="1080904" cy="1080902"/>
          </a:xfrm>
        </p:grpSpPr>
        <p:sp>
          <p:nvSpPr>
            <p:cNvPr id="123" name="Google Shape;123;p1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"/>
          <p:cNvSpPr txBox="1">
            <a:spLocks noGrp="1"/>
          </p:cNvSpPr>
          <p:nvPr>
            <p:ph type="subTitle" idx="1"/>
          </p:nvPr>
        </p:nvSpPr>
        <p:spPr>
          <a:xfrm>
            <a:off x="817400" y="4876875"/>
            <a:ext cx="2995648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3866"/>
              <a:buNone/>
            </a:pPr>
            <a:r>
              <a:rPr lang="en-US" sz="2661" dirty="0">
                <a:solidFill>
                  <a:srgbClr val="000000"/>
                </a:solidFill>
              </a:rPr>
              <a:t>March 11, 2025</a:t>
            </a:r>
            <a:endParaRPr sz="286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SHORT DEMO</a:t>
            </a:r>
            <a:endParaRPr sz="5200"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515600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88" name="Google Shape;188;p8"/>
          <p:cNvSpPr txBox="1"/>
          <p:nvPr/>
        </p:nvSpPr>
        <p:spPr>
          <a:xfrm>
            <a:off x="838200" y="1129118"/>
            <a:ext cx="10515600" cy="4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NJUNS Tips &amp; Tricks</a:t>
            </a:r>
            <a:endParaRPr/>
          </a:p>
          <a:p>
            <a:pPr marL="914400" marR="0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82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00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Utilizing the</a:t>
            </a:r>
            <a:r>
              <a:rPr lang="en-US" sz="2000" b="0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PT</a:t>
            </a:r>
            <a:r>
              <a:rPr lang="en-US" sz="2000" b="0" i="0" u="none" strike="noStrike" cap="none" baseline="3000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-US" sz="2000" b="0" i="0" u="none" strike="noStrike" cap="none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Detail Report</a:t>
            </a:r>
          </a:p>
          <a:p>
            <a:pPr marL="1005839" marR="0" lvl="3" indent="-182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en-US" sz="2000">
                <a:solidFill>
                  <a:schemeClr val="tx1"/>
                </a:solidFill>
                <a:latin typeface="trebuchet ms"/>
                <a:sym typeface="trebuchet ms"/>
              </a:rPr>
              <a:t>Review uses for Import Tool</a:t>
            </a:r>
            <a:endParaRPr>
              <a:solidFill>
                <a:schemeClr val="tx1"/>
              </a:solidFill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1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QUESTIONS</a:t>
            </a:r>
            <a:endParaRPr sz="5200"/>
          </a:p>
        </p:txBody>
      </p:sp>
      <p:sp>
        <p:nvSpPr>
          <p:cNvPr id="194" name="Google Shape;194;p9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515600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r>
              <a:rPr lang="en-US" sz="4800"/>
              <a:t>Any questions for us?</a:t>
            </a: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r>
              <a:rPr lang="en-US" sz="4800">
                <a:solidFill>
                  <a:schemeClr val="accent2"/>
                </a:solidFill>
              </a:rPr>
              <a:t>Contact us at support@njuns.com</a:t>
            </a: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r>
              <a:rPr lang="en-US" sz="4800">
                <a:solidFill>
                  <a:schemeClr val="accent2"/>
                </a:solidFill>
              </a:rPr>
              <a:t>818-485-2765, ext. 1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>
                <a:solidFill>
                  <a:srgbClr val="971A1D"/>
                </a:solidFill>
              </a:rPr>
              <a:t>MEMBER CODES</a:t>
            </a:r>
            <a:endParaRPr sz="5200"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4616066" y="444570"/>
            <a:ext cx="6737733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60" name="Google Shape;160;p5"/>
          <p:cNvSpPr txBox="1"/>
          <p:nvPr/>
        </p:nvSpPr>
        <p:spPr>
          <a:xfrm>
            <a:off x="3995625" y="1109600"/>
            <a:ext cx="8088600" cy="3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View codes in profile by clicking on Members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&lt;</a:t>
            </a: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My Members. </a:t>
            </a: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7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Run report called Member Codes By State.</a:t>
            </a:r>
            <a:endParaRPr sz="7600"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425"/>
              <a:buFont typeface="Noto Sans Symbols"/>
              <a:buNone/>
            </a:pP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Send any updates to </a:t>
            </a:r>
            <a:r>
              <a:rPr lang="en-US" sz="7600" i="0" u="sng" strike="noStrike" cap="none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support@njuns.com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425"/>
              <a:buFont typeface="Noto Sans Symbols"/>
              <a:buNone/>
            </a:pP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Ticket 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</a:t>
            </a: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mail can have up to 4 email addresses. If blank, it will deactivate after several bounces.</a:t>
            </a:r>
            <a:endParaRPr sz="7600"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425"/>
              <a:buFont typeface="Noto Sans Symbols"/>
              <a:buNone/>
            </a:pPr>
            <a:endParaRPr sz="760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Make sure Contact is correct 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and</a:t>
            </a:r>
            <a:r>
              <a:rPr lang="en-US" sz="760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ticket email are correc</a:t>
            </a: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t.</a:t>
            </a: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endParaRPr lang="en-US" sz="7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195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100000"/>
              <a:buFont typeface="Rockwell"/>
              <a:buChar char="▪"/>
            </a:pPr>
            <a:r>
              <a:rPr lang="en-US" sz="7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Enable Auto-Close here to utilize feature.</a:t>
            </a:r>
            <a:endParaRPr sz="7600"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280160" marR="0" lvl="4" indent="-7493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02BCC7-11B8-4E4F-642E-50342287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68" y="1381125"/>
            <a:ext cx="4258594" cy="2764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 dirty="0">
                <a:solidFill>
                  <a:srgbClr val="971A1D"/>
                </a:solidFill>
              </a:rPr>
              <a:t>TICKET TYPES (</a:t>
            </a:r>
            <a:r>
              <a:rPr lang="en-US" sz="4400" dirty="0">
                <a:solidFill>
                  <a:srgbClr val="971A1D"/>
                </a:solidFill>
              </a:rPr>
              <a:t>12MM</a:t>
            </a:r>
            <a:r>
              <a:rPr lang="en-US" sz="5200" dirty="0">
                <a:solidFill>
                  <a:srgbClr val="971A1D"/>
                </a:solidFill>
              </a:rPr>
              <a:t>) </a:t>
            </a:r>
            <a:r>
              <a:rPr lang="en-US" dirty="0">
                <a:solidFill>
                  <a:srgbClr val="971A1D"/>
                </a:solidFill>
              </a:rPr>
              <a:t> </a:t>
            </a:r>
            <a:endParaRPr dirty="0"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515600" cy="470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68" name="Google Shape;168;p6"/>
          <p:cNvSpPr txBox="1"/>
          <p:nvPr/>
        </p:nvSpPr>
        <p:spPr>
          <a:xfrm>
            <a:off x="838200" y="787218"/>
            <a:ext cx="10515600" cy="435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rgbClr val="8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6609852" y="2149513"/>
            <a:ext cx="42835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See Ticket Type Definitions document located under Training – Best Practices</a:t>
            </a:r>
            <a:endParaRPr dirty="0"/>
          </a:p>
        </p:txBody>
      </p:sp>
      <p:graphicFrame>
        <p:nvGraphicFramePr>
          <p:cNvPr id="170" name="Google Shape;170;p6"/>
          <p:cNvGraphicFramePr/>
          <p:nvPr>
            <p:extLst>
              <p:ext uri="{D42A27DB-BD31-4B8C-83A1-F6EECF244321}">
                <p14:modId xmlns:p14="http://schemas.microsoft.com/office/powerpoint/2010/main" val="3004280394"/>
              </p:ext>
            </p:extLst>
          </p:nvPr>
        </p:nvGraphicFramePr>
        <p:xfrm>
          <a:off x="471558" y="83727"/>
          <a:ext cx="3855345" cy="5145470"/>
        </p:xfrm>
        <a:graphic>
          <a:graphicData uri="http://schemas.openxmlformats.org/drawingml/2006/table">
            <a:tbl>
              <a:tblPr>
                <a:noFill/>
                <a:tableStyleId>{AF49272F-31D3-4B64-B221-4DD6686D569D}</a:tableStyleId>
              </a:tblPr>
              <a:tblGrid>
                <a:gridCol w="297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chemeClr val="lt1"/>
                          </a:solidFill>
                        </a:rPr>
                        <a:t>Ticket Type</a:t>
                      </a:r>
                      <a:endParaRPr sz="105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>
                          <a:solidFill>
                            <a:schemeClr val="lt1"/>
                          </a:solidFill>
                        </a:rPr>
                        <a:t>12MM</a:t>
                      </a:r>
                      <a:endParaRPr sz="105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Pole Transfer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8,526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Make Ready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406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Pole Replacement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136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Violation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115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06235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Other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82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62011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Pole Attachment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79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41903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 err="1"/>
                        <a:t>Overlash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58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80666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New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49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35838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Pole Location Elimination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6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58896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Pole Abandonment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5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36303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Aerial Clearance Review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5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867793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Change of Ownership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2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4059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Common Crew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1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14512"/>
                  </a:ext>
                </a:extLst>
              </a:tr>
              <a:tr h="323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TOTAL</a:t>
                      </a:r>
                      <a:endParaRPr sz="105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/>
                        <a:t>9,470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273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9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4800" dirty="0">
                <a:solidFill>
                  <a:srgbClr val="971A1D"/>
                </a:solidFill>
              </a:rPr>
              <a:t>CURRENT DISPUTES</a:t>
            </a:r>
            <a:endParaRPr sz="4800" dirty="0"/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838200" y="444570"/>
            <a:ext cx="10634330" cy="435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</a:pPr>
            <a:endParaRPr sz="4800"/>
          </a:p>
        </p:txBody>
      </p:sp>
      <p:sp>
        <p:nvSpPr>
          <p:cNvPr id="177" name="Google Shape;177;p7"/>
          <p:cNvSpPr txBox="1"/>
          <p:nvPr/>
        </p:nvSpPr>
        <p:spPr>
          <a:xfrm>
            <a:off x="537200" y="527700"/>
            <a:ext cx="11511300" cy="3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/>
          </a:p>
          <a:p>
            <a:pPr marL="109728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marL="1005839" marR="0" lvl="3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82296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5865825" y="2026200"/>
            <a:ext cx="6130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“Other” may have better choices: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   Can’t Locate Pole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18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Use “Unable to Locate or Bad Address”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-"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Not on Pole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18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Use “Member Code Incorrect or Not Attached”)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-"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CATV needs to Transfer First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18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Use “Previous Step Not Complete or Add New Step”)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179" name="Google Shape;179;p7"/>
          <p:cNvGraphicFramePr/>
          <p:nvPr>
            <p:extLst>
              <p:ext uri="{D42A27DB-BD31-4B8C-83A1-F6EECF244321}">
                <p14:modId xmlns:p14="http://schemas.microsoft.com/office/powerpoint/2010/main" val="3605792851"/>
              </p:ext>
            </p:extLst>
          </p:nvPr>
        </p:nvGraphicFramePr>
        <p:xfrm>
          <a:off x="419905" y="945333"/>
          <a:ext cx="5012425" cy="3971250"/>
        </p:xfrm>
        <a:graphic>
          <a:graphicData uri="http://schemas.openxmlformats.org/drawingml/2006/table">
            <a:tbl>
              <a:tblPr>
                <a:noFill/>
                <a:tableStyleId>{AF49272F-31D3-4B64-B221-4DD6686D569D}</a:tableStyleId>
              </a:tblPr>
              <a:tblGrid>
                <a:gridCol w="40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</a:rPr>
                        <a:t>Dispute Reason</a:t>
                      </a:r>
                      <a:endParaRPr sz="11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</a:rPr>
                        <a:t>Quantity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Member Code Incorrect or Not Attached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646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Duplicate Ticket or Step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134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403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Other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117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Pole Owner Work Not Complete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72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86674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Wrong Pole Owner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62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30550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Unable to Locate or Bad Address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26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91174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Previous Step Not Complete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14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71891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Work Unnecessary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12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64815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Step Order Incorrect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7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81700"/>
                  </a:ext>
                </a:extLst>
              </a:tr>
              <a:tr h="354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TOTAL</a:t>
                      </a:r>
                      <a:endParaRPr sz="11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/>
                        <a:t>1,090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29650"/>
                  </a:ext>
                </a:extLst>
              </a:tr>
            </a:tbl>
          </a:graphicData>
        </a:graphic>
      </p:graphicFrame>
      <p:sp>
        <p:nvSpPr>
          <p:cNvPr id="180" name="Google Shape;180;p7"/>
          <p:cNvSpPr txBox="1"/>
          <p:nvPr/>
        </p:nvSpPr>
        <p:spPr>
          <a:xfrm>
            <a:off x="5910975" y="1342215"/>
            <a:ext cx="604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lang="en-US" sz="20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Approximately </a:t>
            </a:r>
            <a:r>
              <a:rPr lang="en-US" sz="2000" dirty="0">
                <a:solidFill>
                  <a:srgbClr val="800000"/>
                </a:solidFill>
                <a:latin typeface="Rockwell"/>
                <a:ea typeface="Rockwell"/>
                <a:cs typeface="Rockwell"/>
                <a:sym typeface="Rockwell"/>
              </a:rPr>
              <a:t> 1,090 </a:t>
            </a:r>
            <a:r>
              <a:rPr lang="en-US" sz="20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active Dispute Steps</a:t>
            </a:r>
            <a:endParaRPr sz="20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 dirty="0">
                <a:solidFill>
                  <a:srgbClr val="971A1D"/>
                </a:solidFill>
              </a:rPr>
              <a:t>DIRECTORS</a:t>
            </a:r>
            <a:endParaRPr sz="5200" dirty="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63387" y="938784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2" name="Google Shape;133;p2">
            <a:extLst>
              <a:ext uri="{FF2B5EF4-FFF2-40B4-BE49-F238E27FC236}">
                <a16:creationId xmlns:a16="http://schemas.microsoft.com/office/drawing/2014/main" id="{5AD1819C-9FE4-C5CB-DA2B-51A176653004}"/>
              </a:ext>
            </a:extLst>
          </p:cNvPr>
          <p:cNvSpPr txBox="1"/>
          <p:nvPr/>
        </p:nvSpPr>
        <p:spPr>
          <a:xfrm>
            <a:off x="812797" y="1812000"/>
            <a:ext cx="4965665" cy="13849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chemeClr val="tx1"/>
                </a:solidFill>
                <a:effectLst/>
                <a:latin typeface="SourceSansPro"/>
              </a:rPr>
              <a:t>Caleb Bandy - AT&amp;T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0" i="0" dirty="0">
                <a:solidFill>
                  <a:schemeClr val="tx1"/>
                </a:solidFill>
                <a:effectLst/>
                <a:latin typeface="SourceSansPro"/>
              </a:rPr>
              <a:t>cb255a@ATT.com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0" i="0" dirty="0">
                <a:solidFill>
                  <a:schemeClr val="tx1"/>
                </a:solidFill>
                <a:effectLst/>
                <a:latin typeface="SourceSansPro"/>
              </a:rPr>
              <a:t>314-886-3344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" name="Google Shape;134;p2">
            <a:extLst>
              <a:ext uri="{FF2B5EF4-FFF2-40B4-BE49-F238E27FC236}">
                <a16:creationId xmlns:a16="http://schemas.microsoft.com/office/drawing/2014/main" id="{8663B7F1-8867-C49A-D9C1-0B468430DD8A}"/>
              </a:ext>
            </a:extLst>
          </p:cNvPr>
          <p:cNvSpPr txBox="1"/>
          <p:nvPr/>
        </p:nvSpPr>
        <p:spPr>
          <a:xfrm>
            <a:off x="6531863" y="1811999"/>
            <a:ext cx="4965665" cy="13849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i="0" dirty="0">
                <a:solidFill>
                  <a:schemeClr val="tx1"/>
                </a:solidFill>
                <a:effectLst/>
                <a:latin typeface="SourceSansPro"/>
              </a:rPr>
              <a:t>Tina Steele - Evergy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b="0" i="0" dirty="0">
                <a:solidFill>
                  <a:schemeClr val="tx1"/>
                </a:solidFill>
                <a:effectLst/>
                <a:latin typeface="SourceSansPro"/>
              </a:rPr>
              <a:t>tina.steele@evergy.com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b="0" i="0" dirty="0">
                <a:solidFill>
                  <a:schemeClr val="tx1"/>
                </a:solidFill>
                <a:effectLst/>
                <a:latin typeface="SourceSansPro"/>
              </a:rPr>
              <a:t>816-245-4094</a:t>
            </a:r>
            <a:endParaRPr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1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676400" y="-9427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 dirty="0">
                <a:solidFill>
                  <a:srgbClr val="971A1D"/>
                </a:solidFill>
              </a:rPr>
              <a:t>PT+ USAGE (</a:t>
            </a:r>
            <a:r>
              <a:rPr lang="en-US" sz="4400" dirty="0">
                <a:solidFill>
                  <a:srgbClr val="971A1D"/>
                </a:solidFill>
              </a:rPr>
              <a:t>2014 – 2024</a:t>
            </a:r>
            <a:r>
              <a:rPr lang="en-US" sz="5200" dirty="0">
                <a:solidFill>
                  <a:srgbClr val="971A1D"/>
                </a:solidFill>
              </a:rPr>
              <a:t>)</a:t>
            </a:r>
            <a:endParaRPr sz="5200" dirty="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63387" y="938784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132" name="Google Shape;132;p2"/>
          <p:cNvSpPr txBox="1"/>
          <p:nvPr/>
        </p:nvSpPr>
        <p:spPr>
          <a:xfrm>
            <a:off x="7482426" y="4502548"/>
            <a:ext cx="389598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Total Open Tickets: </a:t>
            </a:r>
            <a:r>
              <a:rPr lang="en-US" sz="1200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82,757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Rockwell"/>
                <a:sym typeface="Rockwell"/>
              </a:rPr>
              <a:t>Tickets with Steps Completed: </a:t>
            </a:r>
            <a:r>
              <a:rPr lang="en-US" sz="1200" dirty="0">
                <a:solidFill>
                  <a:schemeClr val="bg2"/>
                </a:solidFill>
                <a:latin typeface="Rockwell"/>
                <a:sym typeface="Rockwell"/>
              </a:rPr>
              <a:t>5,877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Ready to Close:  </a:t>
            </a:r>
            <a:r>
              <a:rPr lang="en-US" sz="1200" dirty="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 4,644 (all steps completed</a:t>
            </a:r>
            <a:r>
              <a:rPr lang="en-US" dirty="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C2A457-EA60-DC4F-AD88-C9F2C43E8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46228"/>
              </p:ext>
            </p:extLst>
          </p:nvPr>
        </p:nvGraphicFramePr>
        <p:xfrm>
          <a:off x="484851" y="133501"/>
          <a:ext cx="11312770" cy="41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07F265-E30A-FD93-22F6-F09666C4D132}"/>
              </a:ext>
            </a:extLst>
          </p:cNvPr>
          <p:cNvSpPr txBox="1"/>
          <p:nvPr/>
        </p:nvSpPr>
        <p:spPr>
          <a:xfrm>
            <a:off x="919843" y="3025484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Created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DAEB7-B42C-F1F3-71C9-3E22F6C88CC7}"/>
              </a:ext>
            </a:extLst>
          </p:cNvPr>
          <p:cNvSpPr txBox="1"/>
          <p:nvPr/>
        </p:nvSpPr>
        <p:spPr>
          <a:xfrm>
            <a:off x="972940" y="3713789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Closed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21C9B-FC16-DA78-23DC-AC94D9C5D08C}"/>
              </a:ext>
            </a:extLst>
          </p:cNvPr>
          <p:cNvSpPr txBox="1"/>
          <p:nvPr/>
        </p:nvSpPr>
        <p:spPr>
          <a:xfrm>
            <a:off x="850392" y="842760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</a:rPr>
              <a:t>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CDDE2-E9D9-7CE7-E8B8-17A1C8741549}"/>
              </a:ext>
            </a:extLst>
          </p:cNvPr>
          <p:cNvSpPr txBox="1"/>
          <p:nvPr/>
        </p:nvSpPr>
        <p:spPr>
          <a:xfrm>
            <a:off x="1021104" y="2337179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Open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0AB423-8A65-F85B-5213-CDEE3C0EC4A2}"/>
              </a:ext>
            </a:extLst>
          </p:cNvPr>
          <p:cNvGrpSpPr/>
          <p:nvPr/>
        </p:nvGrpSpPr>
        <p:grpSpPr>
          <a:xfrm>
            <a:off x="1063061" y="4278094"/>
            <a:ext cx="7751002" cy="868247"/>
            <a:chOff x="280635" y="4278094"/>
            <a:chExt cx="7751002" cy="868247"/>
          </a:xfrm>
        </p:grpSpPr>
        <p:sp>
          <p:nvSpPr>
            <p:cNvPr id="5" name="Google Shape;132;p2">
              <a:extLst>
                <a:ext uri="{FF2B5EF4-FFF2-40B4-BE49-F238E27FC236}">
                  <a16:creationId xmlns:a16="http://schemas.microsoft.com/office/drawing/2014/main" id="{C18E7930-2404-2CD2-8B61-4945894DD4B5}"/>
                </a:ext>
              </a:extLst>
            </p:cNvPr>
            <p:cNvSpPr txBox="1"/>
            <p:nvPr/>
          </p:nvSpPr>
          <p:spPr>
            <a:xfrm>
              <a:off x="280635" y="4500051"/>
              <a:ext cx="775100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YTD Tickets Created:		   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1,835</a:t>
              </a:r>
              <a:r>
                <a:rPr lang="en-US" sz="12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 	     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670</a:t>
              </a:r>
              <a:r>
                <a:rPr lang="en-US" sz="12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	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    -67% </a:t>
              </a:r>
              <a:r>
                <a:rPr lang="en-US" sz="1200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	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		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Rockwell"/>
                  <a:sym typeface="Rockwell"/>
                </a:rPr>
                <a:t>YTD Tickets Closed:  		   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sym typeface="Rockwell"/>
                </a:rPr>
                <a:t>1,885</a:t>
              </a:r>
              <a:r>
                <a:rPr lang="en-US" sz="1200" dirty="0">
                  <a:solidFill>
                    <a:schemeClr val="dk1"/>
                  </a:solidFill>
                  <a:latin typeface="Rockwell"/>
                  <a:sym typeface="Rockwell"/>
                </a:rPr>
                <a:t>	  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sym typeface="Rockwell"/>
                </a:rPr>
                <a:t>4,343	   130%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Rockwell"/>
                  <a:sym typeface="Rockwell"/>
                </a:rPr>
                <a:t>YTD Tickets w/Steps Completed:	   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sym typeface="Rockwell"/>
                </a:rPr>
                <a:t>4,279</a:t>
              </a:r>
              <a:r>
                <a:rPr lang="en-US" sz="1200" dirty="0">
                  <a:solidFill>
                    <a:schemeClr val="dk1"/>
                  </a:solidFill>
                  <a:latin typeface="Rockwell"/>
                  <a:sym typeface="Rockwell"/>
                </a:rPr>
                <a:t>	  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sym typeface="Rockwell"/>
                </a:rPr>
                <a:t>5,877 </a:t>
              </a:r>
              <a:r>
                <a:rPr lang="en-US" sz="1200" dirty="0">
                  <a:solidFill>
                    <a:schemeClr val="dk1"/>
                  </a:solidFill>
                  <a:latin typeface="Rockwell"/>
                  <a:sym typeface="Rockwell"/>
                </a:rPr>
                <a:t>	     </a:t>
              </a:r>
              <a:r>
                <a:rPr lang="en-US" sz="1200" dirty="0">
                  <a:solidFill>
                    <a:schemeClr val="bg2"/>
                  </a:solidFill>
                  <a:latin typeface="Rockwell"/>
                  <a:sym typeface="Rockwell"/>
                </a:rPr>
                <a:t>37% 		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43EFF6-8A95-7AE5-D9BA-FA3F3CEAA561}"/>
                </a:ext>
              </a:extLst>
            </p:cNvPr>
            <p:cNvSpPr txBox="1"/>
            <p:nvPr/>
          </p:nvSpPr>
          <p:spPr>
            <a:xfrm>
              <a:off x="3262438" y="427809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>
                  <a:solidFill>
                    <a:schemeClr val="accent2"/>
                  </a:solidFill>
                </a:rPr>
                <a:t>2024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2FACE9-05C7-4122-E514-79634BC833CF}"/>
                </a:ext>
              </a:extLst>
            </p:cNvPr>
            <p:cNvSpPr txBox="1"/>
            <p:nvPr/>
          </p:nvSpPr>
          <p:spPr>
            <a:xfrm>
              <a:off x="4118428" y="427809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>
                  <a:solidFill>
                    <a:schemeClr val="accent2"/>
                  </a:solidFill>
                </a:rPr>
                <a:t>2025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252176-5379-1BD2-DF35-12FCFD6E54BA}"/>
                </a:ext>
              </a:extLst>
            </p:cNvPr>
            <p:cNvSpPr txBox="1"/>
            <p:nvPr/>
          </p:nvSpPr>
          <p:spPr>
            <a:xfrm>
              <a:off x="4912676" y="4278094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>
                  <a:solidFill>
                    <a:schemeClr val="accent2"/>
                  </a:solidFill>
                </a:rPr>
                <a:t>% </a:t>
              </a:r>
              <a:r>
                <a:rPr lang="en-US" sz="1200" b="1" u="sng" dirty="0" err="1">
                  <a:solidFill>
                    <a:schemeClr val="accent2"/>
                  </a:solidFill>
                </a:rPr>
                <a:t>Chg</a:t>
              </a:r>
              <a:endParaRPr lang="en-US" sz="1200" b="1" u="sng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85E43C87-44EE-0612-12BF-558E69454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>
            <a:extLst>
              <a:ext uri="{FF2B5EF4-FFF2-40B4-BE49-F238E27FC236}">
                <a16:creationId xmlns:a16="http://schemas.microsoft.com/office/drawing/2014/main" id="{7C26951C-F5EB-9678-F9DD-0252F7A9F0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-65989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 dirty="0">
                <a:solidFill>
                  <a:srgbClr val="971A1D"/>
                </a:solidFill>
              </a:rPr>
              <a:t>PA USAGE (</a:t>
            </a:r>
            <a:r>
              <a:rPr lang="en-US" sz="4400" dirty="0">
                <a:solidFill>
                  <a:srgbClr val="971A1D"/>
                </a:solidFill>
              </a:rPr>
              <a:t>2014 – 2024</a:t>
            </a:r>
            <a:r>
              <a:rPr lang="en-US" sz="5200" dirty="0">
                <a:solidFill>
                  <a:srgbClr val="971A1D"/>
                </a:solidFill>
              </a:rPr>
              <a:t>)</a:t>
            </a:r>
            <a:endParaRPr sz="5200" dirty="0"/>
          </a:p>
        </p:txBody>
      </p:sp>
      <p:sp>
        <p:nvSpPr>
          <p:cNvPr id="131" name="Google Shape;131;p2">
            <a:extLst>
              <a:ext uri="{FF2B5EF4-FFF2-40B4-BE49-F238E27FC236}">
                <a16:creationId xmlns:a16="http://schemas.microsoft.com/office/drawing/2014/main" id="{83CC9406-930C-91F4-6CBA-6FD25BDF6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3387" y="1183886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 dirty="0"/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132" name="Google Shape;132;p2">
            <a:extLst>
              <a:ext uri="{FF2B5EF4-FFF2-40B4-BE49-F238E27FC236}">
                <a16:creationId xmlns:a16="http://schemas.microsoft.com/office/drawing/2014/main" id="{F5E13B71-69F9-CEF3-352D-1CDB0B170246}"/>
              </a:ext>
            </a:extLst>
          </p:cNvPr>
          <p:cNvSpPr txBox="1"/>
          <p:nvPr/>
        </p:nvSpPr>
        <p:spPr>
          <a:xfrm>
            <a:off x="7215844" y="4608477"/>
            <a:ext cx="4848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Open Tickets: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1,264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Draft Tickets: 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159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5FC713-20DA-2059-580F-CE0558200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484696"/>
              </p:ext>
            </p:extLst>
          </p:nvPr>
        </p:nvGraphicFramePr>
        <p:xfrm>
          <a:off x="484851" y="395655"/>
          <a:ext cx="11312770" cy="41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C190435-1A1B-ABDF-DA50-89065C233BEC}"/>
              </a:ext>
            </a:extLst>
          </p:cNvPr>
          <p:cNvGrpSpPr/>
          <p:nvPr/>
        </p:nvGrpSpPr>
        <p:grpSpPr>
          <a:xfrm>
            <a:off x="1196540" y="4316537"/>
            <a:ext cx="5522341" cy="771859"/>
            <a:chOff x="5748747" y="3867364"/>
            <a:chExt cx="5522341" cy="771859"/>
          </a:xfrm>
        </p:grpSpPr>
        <p:sp>
          <p:nvSpPr>
            <p:cNvPr id="3" name="Google Shape;132;p2">
              <a:extLst>
                <a:ext uri="{FF2B5EF4-FFF2-40B4-BE49-F238E27FC236}">
                  <a16:creationId xmlns:a16="http://schemas.microsoft.com/office/drawing/2014/main" id="{F2C71DF5-F813-5D30-5F9B-823A0438B686}"/>
                </a:ext>
              </a:extLst>
            </p:cNvPr>
            <p:cNvSpPr txBox="1"/>
            <p:nvPr/>
          </p:nvSpPr>
          <p:spPr>
            <a:xfrm>
              <a:off x="5748747" y="4116043"/>
              <a:ext cx="552234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Tickets Created:	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  15	  23	</a:t>
              </a:r>
              <a:r>
                <a:rPr lang="en-US" dirty="0">
                  <a:solidFill>
                    <a:schemeClr val="accent2"/>
                  </a:solidFill>
                  <a:latin typeface="Rockwell"/>
                  <a:ea typeface="Rockwell"/>
                  <a:cs typeface="Rockwell"/>
                  <a:sym typeface="Rockwell"/>
                </a:rPr>
                <a:t> </a:t>
              </a:r>
              <a:r>
                <a:rPr lang="en-US" dirty="0">
                  <a:solidFill>
                    <a:schemeClr val="bg2"/>
                  </a:solidFill>
                  <a:latin typeface="Rockwell"/>
                  <a:ea typeface="Rockwell"/>
                  <a:cs typeface="Rockwell"/>
                  <a:sym typeface="Rockwell"/>
                </a:rPr>
                <a:t>53%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Rockwell"/>
                  <a:sym typeface="Rockwell"/>
                </a:rPr>
                <a:t>Tickets Closed:	  </a:t>
              </a:r>
              <a:r>
                <a:rPr lang="en-US" dirty="0">
                  <a:solidFill>
                    <a:schemeClr val="bg2"/>
                  </a:solidFill>
                  <a:latin typeface="Rockwell"/>
                  <a:sym typeface="Rockwell"/>
                </a:rPr>
                <a:t>  1	    0            -100%</a:t>
              </a: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CA3E8A-1C79-3CD1-F360-AA975472B8DF}"/>
                </a:ext>
              </a:extLst>
            </p:cNvPr>
            <p:cNvSpPr txBox="1"/>
            <p:nvPr/>
          </p:nvSpPr>
          <p:spPr>
            <a:xfrm>
              <a:off x="7550692" y="3876456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>
                  <a:solidFill>
                    <a:schemeClr val="accent2"/>
                  </a:solidFill>
                </a:rPr>
                <a:t>2024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BB083C-B44D-F54E-0C41-7B0455FD8348}"/>
                </a:ext>
              </a:extLst>
            </p:cNvPr>
            <p:cNvSpPr txBox="1"/>
            <p:nvPr/>
          </p:nvSpPr>
          <p:spPr>
            <a:xfrm>
              <a:off x="8417582" y="386736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>
                  <a:solidFill>
                    <a:schemeClr val="accent2"/>
                  </a:solidFill>
                </a:rPr>
                <a:t>2025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1F8F51-BC32-0574-B92B-74993CB3FE07}"/>
                </a:ext>
              </a:extLst>
            </p:cNvPr>
            <p:cNvSpPr txBox="1"/>
            <p:nvPr/>
          </p:nvSpPr>
          <p:spPr>
            <a:xfrm>
              <a:off x="9333771" y="3867364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>
                  <a:solidFill>
                    <a:schemeClr val="accent2"/>
                  </a:solidFill>
                </a:rPr>
                <a:t>% </a:t>
              </a:r>
              <a:r>
                <a:rPr lang="en-US" sz="1200" b="1" u="sng" dirty="0" err="1">
                  <a:solidFill>
                    <a:schemeClr val="accent2"/>
                  </a:solidFill>
                </a:rPr>
                <a:t>Chg</a:t>
              </a:r>
              <a:endParaRPr lang="en-US" sz="1200" b="1" u="sng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83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5200" dirty="0">
                <a:solidFill>
                  <a:srgbClr val="971A1D"/>
                </a:solidFill>
              </a:rPr>
              <a:t>TOP 5 USERS (</a:t>
            </a:r>
            <a:r>
              <a:rPr lang="en-US" sz="4400" dirty="0">
                <a:solidFill>
                  <a:srgbClr val="971A1D"/>
                </a:solidFill>
              </a:rPr>
              <a:t>12MM</a:t>
            </a:r>
            <a:r>
              <a:rPr lang="en-US" sz="5200" dirty="0">
                <a:solidFill>
                  <a:srgbClr val="971A1D"/>
                </a:solidFill>
              </a:rPr>
              <a:t>)</a:t>
            </a:r>
            <a:endParaRPr sz="5200" dirty="0"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257649" y="732530"/>
            <a:ext cx="11761436" cy="43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b="1" dirty="0"/>
          </a:p>
        </p:txBody>
      </p:sp>
      <p:sp>
        <p:nvSpPr>
          <p:cNvPr id="150" name="Google Shape;150;p4"/>
          <p:cNvSpPr txBox="1"/>
          <p:nvPr/>
        </p:nvSpPr>
        <p:spPr>
          <a:xfrm>
            <a:off x="226348" y="1223874"/>
            <a:ext cx="4026432" cy="21236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Top Creators (PT)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Ameren Missouri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Evergy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City Utilities of Springfield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Kansas City Power and Light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City of Kirkwood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4489703" y="1231596"/>
            <a:ext cx="3676835" cy="26776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Top Updaters (PT)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Ameren Missouri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AT&amp;T Southwest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Charter Communications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City Utilities of Springfield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 panose="02060603020205020403" pitchFamily="18" charset="0"/>
                <a:ea typeface="Rockwell"/>
                <a:cs typeface="Rockwell"/>
                <a:sym typeface="Rockwell"/>
              </a:rPr>
              <a:t>Mediacom Communications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lang="en-US" sz="1800" dirty="0"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endParaRPr lang="en-US" sz="1800" dirty="0"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endParaRPr lang="en-US" sz="1800" dirty="0">
              <a:latin typeface="Rockwell" panose="02060603020205020403" pitchFamily="18" charset="0"/>
              <a:ea typeface="Rockwell"/>
              <a:cs typeface="Rockwell"/>
              <a:sym typeface="Rockwel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438912" y="4118746"/>
            <a:ext cx="11326613" cy="646500"/>
          </a:xfrm>
          <a:prstGeom prst="rect">
            <a:avLst/>
          </a:prstGeom>
          <a:solidFill>
            <a:srgbClr val="EADE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Active Users:  </a:t>
            </a:r>
            <a:r>
              <a:rPr lang="en-US" sz="1800" dirty="0">
                <a:latin typeface="Rockwell"/>
                <a:ea typeface="Rockwell"/>
                <a:cs typeface="Rockwell"/>
                <a:sym typeface="Rockwell"/>
              </a:rPr>
              <a:t>354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Active Member Codes: 234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51;p4">
            <a:extLst>
              <a:ext uri="{FF2B5EF4-FFF2-40B4-BE49-F238E27FC236}">
                <a16:creationId xmlns:a16="http://schemas.microsoft.com/office/drawing/2014/main" id="{E15F2772-396D-621B-7181-F375AC5902DE}"/>
              </a:ext>
            </a:extLst>
          </p:cNvPr>
          <p:cNvSpPr txBox="1"/>
          <p:nvPr/>
        </p:nvSpPr>
        <p:spPr>
          <a:xfrm>
            <a:off x="8413910" y="1231596"/>
            <a:ext cx="3573874" cy="18466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Top Owners (PA)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Liberty Utilities (Empire District) (49)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cs typeface="Arial"/>
                <a:sym typeface="Rockwell"/>
              </a:rPr>
              <a:t>Evergy (30)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latin typeface="Rockwell"/>
                <a:sym typeface="Rockwell"/>
              </a:rPr>
              <a:t>AT&amp;T Southwest (1)</a:t>
            </a: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  <a:sym typeface="Rockwel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endParaRPr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4F1"/>
            </a:gs>
            <a:gs pos="74000">
              <a:srgbClr val="F2A88D"/>
            </a:gs>
            <a:gs pos="83000">
              <a:srgbClr val="F2A88D"/>
            </a:gs>
            <a:gs pos="100000">
              <a:srgbClr val="F7C4B2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A1D"/>
              </a:buClr>
              <a:buSzPts val="5400"/>
              <a:buFont typeface="Rockwell"/>
              <a:buNone/>
            </a:pPr>
            <a:r>
              <a:rPr lang="en-US" sz="4400">
                <a:solidFill>
                  <a:srgbClr val="971A1D"/>
                </a:solidFill>
              </a:rPr>
              <a:t>INFO &amp; ACTION ITEMS</a:t>
            </a:r>
            <a:endParaRPr sz="440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63387" y="938784"/>
            <a:ext cx="11755698" cy="414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en-US"/>
              <a:t>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3E571-BF57-3B64-4CE4-FD7CDA18C3B1}"/>
              </a:ext>
            </a:extLst>
          </p:cNvPr>
          <p:cNvSpPr txBox="1"/>
          <p:nvPr/>
        </p:nvSpPr>
        <p:spPr>
          <a:xfrm>
            <a:off x="770798" y="758952"/>
            <a:ext cx="9206366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Visit Training tab on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www.njuns.com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for available training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             Training Calendar, User Guide, Training Videos, Best Practices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Rockwell"/>
              <a:cs typeface="Rockwell"/>
              <a:sym typeface="Rockwell"/>
            </a:endParaRP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7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Visit News tab on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www.njuns.com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for updates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7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Subscribe to our Newsletter on our website Home tab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Check for system Alerts on the NJUNS dashboard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Review Member Codes, Contacts and Ticket Email Recipients for updates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Close Tickets that are Ready to Close (have all steps completed)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Follow us on social media 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Prepare for future user authentication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cs typeface="Arial"/>
                <a:sym typeface="Arial"/>
              </a:rPr>
              <a:t>Send requests for assistance to support@njuns.com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202;p10">
            <a:extLst>
              <a:ext uri="{FF2B5EF4-FFF2-40B4-BE49-F238E27FC236}">
                <a16:creationId xmlns:a16="http://schemas.microsoft.com/office/drawing/2014/main" id="{F3961441-A7B0-5B37-E3D8-A3740CC42205}"/>
              </a:ext>
            </a:extLst>
          </p:cNvPr>
          <p:cNvGrpSpPr/>
          <p:nvPr/>
        </p:nvGrpSpPr>
        <p:grpSpPr>
          <a:xfrm>
            <a:off x="4463420" y="3757204"/>
            <a:ext cx="1980221" cy="613628"/>
            <a:chOff x="8578775" y="2995367"/>
            <a:chExt cx="2399519" cy="901833"/>
          </a:xfrm>
        </p:grpSpPr>
        <p:pic>
          <p:nvPicPr>
            <p:cNvPr id="4" name="Google Shape;203;p10">
              <a:extLst>
                <a:ext uri="{FF2B5EF4-FFF2-40B4-BE49-F238E27FC236}">
                  <a16:creationId xmlns:a16="http://schemas.microsoft.com/office/drawing/2014/main" id="{13230111-B30F-7547-D1C2-78EE8562FBC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78775" y="3103383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206;p10">
              <a:extLst>
                <a:ext uri="{FF2B5EF4-FFF2-40B4-BE49-F238E27FC236}">
                  <a16:creationId xmlns:a16="http://schemas.microsoft.com/office/drawing/2014/main" id="{7B33C397-8034-809C-FE29-986A6BB911FE}"/>
                </a:ext>
              </a:extLst>
            </p:cNvPr>
            <p:cNvSpPr txBox="1"/>
            <p:nvPr/>
          </p:nvSpPr>
          <p:spPr>
            <a:xfrm>
              <a:off x="9400291" y="2995367"/>
              <a:ext cx="1578003" cy="901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LinkedIn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NJUNS, Inc.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" name="Google Shape;202;p10">
            <a:extLst>
              <a:ext uri="{FF2B5EF4-FFF2-40B4-BE49-F238E27FC236}">
                <a16:creationId xmlns:a16="http://schemas.microsoft.com/office/drawing/2014/main" id="{6575561C-C687-6C10-CC17-12D304263E34}"/>
              </a:ext>
            </a:extLst>
          </p:cNvPr>
          <p:cNvGrpSpPr/>
          <p:nvPr/>
        </p:nvGrpSpPr>
        <p:grpSpPr>
          <a:xfrm>
            <a:off x="7003728" y="3749476"/>
            <a:ext cx="2826072" cy="478452"/>
            <a:chOff x="8544700" y="3986112"/>
            <a:chExt cx="3506766" cy="824563"/>
          </a:xfrm>
        </p:grpSpPr>
        <p:pic>
          <p:nvPicPr>
            <p:cNvPr id="7" name="Google Shape;205;p10">
              <a:extLst>
                <a:ext uri="{FF2B5EF4-FFF2-40B4-BE49-F238E27FC236}">
                  <a16:creationId xmlns:a16="http://schemas.microsoft.com/office/drawing/2014/main" id="{99872FFF-857D-FBD5-1285-BF8A395FD3F0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44700" y="4124850"/>
              <a:ext cx="685800" cy="68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208;p10">
              <a:extLst>
                <a:ext uri="{FF2B5EF4-FFF2-40B4-BE49-F238E27FC236}">
                  <a16:creationId xmlns:a16="http://schemas.microsoft.com/office/drawing/2014/main" id="{23983060-3D83-269E-455F-50B97125C7A2}"/>
                </a:ext>
              </a:extLst>
            </p:cNvPr>
            <p:cNvSpPr txBox="1"/>
            <p:nvPr/>
          </p:nvSpPr>
          <p:spPr>
            <a:xfrm>
              <a:off x="9377566" y="3986112"/>
              <a:ext cx="2673900" cy="792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X( formerly Twitter)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@NJUNSINC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705927"/>
      </p:ext>
    </p:extLst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219adf-7f21-40d6-920e-55010b1f371f">
      <Terms xmlns="http://schemas.microsoft.com/office/infopath/2007/PartnerControls"/>
    </lcf76f155ced4ddcb4097134ff3c332f>
    <TaxCatchAll xmlns="ab4fbbc1-cfcc-4bf3-8992-2d2071cdc8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A7C0BBEE8104AADDF90C7FCD1EDBB" ma:contentTypeVersion="12" ma:contentTypeDescription="Create a new document." ma:contentTypeScope="" ma:versionID="62b3d1a12ddc249510ab6b4b9ccea76c">
  <xsd:schema xmlns:xsd="http://www.w3.org/2001/XMLSchema" xmlns:xs="http://www.w3.org/2001/XMLSchema" xmlns:p="http://schemas.microsoft.com/office/2006/metadata/properties" xmlns:ns2="42219adf-7f21-40d6-920e-55010b1f371f" xmlns:ns3="ab4fbbc1-cfcc-4bf3-8992-2d2071cdc8dc" targetNamespace="http://schemas.microsoft.com/office/2006/metadata/properties" ma:root="true" ma:fieldsID="214d23b98b6ad2177622e89f22e67890" ns2:_="" ns3:_="">
    <xsd:import namespace="42219adf-7f21-40d6-920e-55010b1f371f"/>
    <xsd:import namespace="ab4fbbc1-cfcc-4bf3-8992-2d2071cdc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9adf-7f21-40d6-920e-55010b1f3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53cce9f-f338-48cc-b225-19d446054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bbc1-cfcc-4bf3-8992-2d2071cdc8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866c7ee-3da4-4d9a-abd4-e20d7bee4036}" ma:internalName="TaxCatchAll" ma:showField="CatchAllData" ma:web="ab4fbbc1-cfcc-4bf3-8992-2d2071cdc8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D8792-6E59-4C36-B058-BEEEBD4B6E69}">
  <ds:schemaRefs>
    <ds:schemaRef ds:uri="42219adf-7f21-40d6-920e-55010b1f371f"/>
    <ds:schemaRef ds:uri="ab4fbbc1-cfcc-4bf3-8992-2d2071cdc8d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B44022-DFE5-41E4-AD22-DAD0E48EE8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643999-6646-4B5A-B3E6-7A56DB3A4D97}">
  <ds:schemaRefs>
    <ds:schemaRef ds:uri="42219adf-7f21-40d6-920e-55010b1f371f"/>
    <ds:schemaRef ds:uri="ab4fbbc1-cfcc-4bf3-8992-2d2071cdc8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667</Words>
  <Application>Microsoft Office PowerPoint</Application>
  <PresentationFormat>Widescreen</PresentationFormat>
  <Paragraphs>219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Noto Sans Symbols</vt:lpstr>
      <vt:lpstr>Rockwell</vt:lpstr>
      <vt:lpstr>SourceSansPro</vt:lpstr>
      <vt:lpstr>trebuchet ms</vt:lpstr>
      <vt:lpstr>Wood Type</vt:lpstr>
      <vt:lpstr>MISSOURI USER GROUP MEETING </vt:lpstr>
      <vt:lpstr>MEMBER CODES</vt:lpstr>
      <vt:lpstr>TICKET TYPES (12MM)  </vt:lpstr>
      <vt:lpstr>CURRENT DISPUTES</vt:lpstr>
      <vt:lpstr>DIRECTORS</vt:lpstr>
      <vt:lpstr>PT+ USAGE (2014 – 2024)</vt:lpstr>
      <vt:lpstr>PA USAGE (2014 – 2024)</vt:lpstr>
      <vt:lpstr>TOP 5 USERS (12MM)</vt:lpstr>
      <vt:lpstr>INFO &amp; ACTION ITEMS</vt:lpstr>
      <vt:lpstr>SHORT DEMO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User Group Meeting</dc:title>
  <dc:creator>Chris</dc:creator>
  <cp:lastModifiedBy>Linda Brumbeloe</cp:lastModifiedBy>
  <cp:revision>15</cp:revision>
  <dcterms:created xsi:type="dcterms:W3CDTF">2014-07-18T14:51:50Z</dcterms:created>
  <dcterms:modified xsi:type="dcterms:W3CDTF">2025-03-11T15:02:23Z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0x010100FF1A7C0BBEE8104AADDF90C7FCD1EDBB</vt:lpwstr>
  </property>
  <property fmtid="{D5CDD505-2E9C-101B-9397-08002B2CF9AE}" pid="3" name="MediaServiceImageTags">
    <vt:lpwstr/>
  </property>
</Properties>
</file>