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61" r:id="rId3"/>
    <p:sldId id="273" r:id="rId4"/>
    <p:sldId id="287" r:id="rId5"/>
    <p:sldId id="281" r:id="rId6"/>
    <p:sldId id="288" r:id="rId7"/>
    <p:sldId id="289" r:id="rId8"/>
    <p:sldId id="278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800000"/>
    <a:srgbClr val="971A1D"/>
    <a:srgbClr val="FFCC66"/>
    <a:srgbClr val="D39C6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36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2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3C5D-AD7F-47CC-993F-B5C1B60F1A69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E1046-82BE-4F84-8643-C508BA4AD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3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E1046-82BE-4F84-8643-C508BA4ADB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1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D5397-68A8-4D95-BE01-A878E4036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17ED0C-51C8-412E-B830-692D8CB60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B3139-D95D-45CF-B05C-845F322B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99F9F-317E-4023-839F-BB1EE31EC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287D5-7CE8-4D8A-99BB-64AAA2AC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3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0CF0-3915-44C0-8305-C7832D86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D44EA-9C00-444D-9ECF-BEA733108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C4456-1336-462C-AFDC-7C33710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9F566-1613-4637-9C3A-DBDB2EF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908FD-AF8D-4E82-A086-7D1E327B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7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647322-8A5F-4A0B-B409-7B885E8B1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DD966C-4A84-4B3D-B47D-43A9A2621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E8E7D-8ACD-4A34-8F04-6332FBB1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13E01-D0F2-447D-85A7-B04919C4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7D8F5-4AA4-4761-96B4-AEC9D652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93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53809"/>
            <a:ext cx="2743200" cy="267666"/>
          </a:xfrm>
          <a:prstGeom prst="rect">
            <a:avLst/>
          </a:prstGeom>
        </p:spPr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53809"/>
            <a:ext cx="4114800" cy="2676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53809"/>
            <a:ext cx="2743200" cy="267666"/>
          </a:xfrm>
          <a:prstGeom prst="rect">
            <a:avLst/>
          </a:prstGeom>
        </p:spPr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8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2AA6F-4904-42FF-8754-CB6536F0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7379C-92E2-473D-9829-37442B6AD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099BE-85E8-479D-8BED-492E4312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85C54-D51E-45FB-96C2-118292A8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7A279-A0CC-41A3-A333-691E21C2D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9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14EE2-F240-4545-BBE6-17EF47CCE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572EA-374E-4933-ACCB-E2A8895F7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29F00-6DE6-42A9-B181-0F32B884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9BA17-6E2C-4F95-AEA1-5217DC6E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9FF25-2A17-4440-8EF8-5CD8B8B8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0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643E9-8657-40D7-A0B1-AAEBD635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FB3CC-D2E7-4FE6-AB01-5D8D2067E3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BE721-B422-448F-AB34-6547306A9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B0BB0-7F7B-4AB6-B0B6-EDFB6106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AB176-F394-4A70-9CE2-EACCDCC0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DA6CB-9836-47A3-82F0-FEBBB5FD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3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005D2-0798-4FBF-A6F8-14FCEDF2C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558E3-46E4-4F8B-87D1-A9815E748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585D3-7108-44DE-B79B-80BF158CD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B97E69-88BD-420A-904C-072C01538B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05E563-DE2B-4561-935A-153C9B039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F8ECF3-7A9F-4D26-90F4-0D0CC4CA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916868-8BB3-46C1-8A4B-9F1E493E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3D1DD-D8C6-47FF-8BE2-350C0440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8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3DBE7-2492-4633-B266-9FF9648A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B32E5B-6291-487C-A35E-0ACA245E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702C4-4EDF-4520-8599-997F6ABD9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3E33D-E0B5-433E-AA3A-58469DF1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1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975FEF-DAAA-464C-88AC-19D7DBE6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E178-27C4-4442-9374-5473F0F8A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B58CD-2E79-4AD0-BEC4-B061AFA3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2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E5EB7-5F8B-4C46-B998-845ACBAB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5B9B8-09A4-4D84-8D07-07CEEFAB9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98700-8B24-4FE3-AFB7-F3BA6915E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EDD5F6-7129-43C2-B91F-B20DC9744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5F0C8-E6F7-4EF2-8B72-A94ABBBA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37FE1-7026-4DE4-9C17-E3F2E5EC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2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AD60-C0DE-4DAB-8343-8C7A15D6F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9B163B-4879-4820-9119-E6430CF7E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8722C-2498-421A-BEA8-DE0CB6A28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FD702-8DAB-4FDF-8456-ED09E014E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A686-C9F1-445F-BB4E-6A9D360F8FD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7AFD-8F95-40CC-99AA-979F33A0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A69FF-2A3D-424E-8569-D42281FD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AB6-D377-40FA-8397-45BCEE6BCB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9A9F93-8027-4987-A823-B494E4757CFB}"/>
              </a:ext>
            </a:extLst>
          </p:cNvPr>
          <p:cNvSpPr/>
          <p:nvPr userDrawn="1"/>
        </p:nvSpPr>
        <p:spPr>
          <a:xfrm>
            <a:off x="0" y="5257800"/>
            <a:ext cx="12192000" cy="10985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9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449A81-2234-4A97-A63A-574612E11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82F08-5218-48C0-A12F-499661BB5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8466A-F0BE-42D6-A9B7-03FC42869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6D189-AC7E-4EEF-BCAD-814DE0F7F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10912-98EC-49B2-B954-C8797FBA9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884CB9-8E20-495D-96C7-307D04E31D61}"/>
              </a:ext>
            </a:extLst>
          </p:cNvPr>
          <p:cNvSpPr/>
          <p:nvPr userDrawn="1"/>
        </p:nvSpPr>
        <p:spPr>
          <a:xfrm>
            <a:off x="0" y="5257800"/>
            <a:ext cx="12192000" cy="1098550"/>
          </a:xfrm>
          <a:prstGeom prst="rect">
            <a:avLst/>
          </a:prstGeom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298C44-07B6-4C2F-97A5-628B25E17C2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345" y="5360504"/>
            <a:ext cx="3215309" cy="89314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704FAE-DD4E-4E07-820E-B02D1CFECE09}"/>
              </a:ext>
            </a:extLst>
          </p:cNvPr>
          <p:cNvSpPr txBox="1"/>
          <p:nvPr userDrawn="1"/>
        </p:nvSpPr>
        <p:spPr>
          <a:xfrm>
            <a:off x="6216925" y="6459054"/>
            <a:ext cx="597507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1" cap="none" spc="0" baseline="0" dirty="0">
                <a:ln>
                  <a:noFill/>
                </a:ln>
                <a:solidFill>
                  <a:srgbClr val="971A1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NATIONAL JOINT UTILITIES NOTIFICATION SYSTEM</a:t>
            </a:r>
          </a:p>
        </p:txBody>
      </p:sp>
    </p:spTree>
    <p:extLst>
      <p:ext uri="{BB962C8B-B14F-4D97-AF65-F5344CB8AC3E}">
        <p14:creationId xmlns:p14="http://schemas.microsoft.com/office/powerpoint/2010/main" val="97975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6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support@njuns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njun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961376" y="1264025"/>
            <a:ext cx="5634906" cy="3146610"/>
          </a:xfrm>
        </p:spPr>
        <p:txBody>
          <a:bodyPr>
            <a:normAutofit fontScale="90000"/>
          </a:bodyPr>
          <a:lstStyle/>
          <a:p>
            <a:r>
              <a:rPr lang="en-US" sz="8000" b="1" dirty="0"/>
              <a:t>Mississippi User Group Meeting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938490" y="4790198"/>
            <a:ext cx="6080030" cy="68705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Thursday, Jan. 26, 2023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Mississippi Map Outline Vector Illustartion Stock Vector - Illustration of  flag, nation: 158072496">
            <a:extLst>
              <a:ext uri="{FF2B5EF4-FFF2-40B4-BE49-F238E27FC236}">
                <a16:creationId xmlns:a16="http://schemas.microsoft.com/office/drawing/2014/main" id="{4D5685BC-271B-495D-AEE5-F3F955FB2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3915" y="962850"/>
            <a:ext cx="3416725" cy="486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46541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645406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PT +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387" y="938784"/>
            <a:ext cx="11755698" cy="41445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50CEA0-B35D-4371-81C5-918F0ACF0175}"/>
              </a:ext>
            </a:extLst>
          </p:cNvPr>
          <p:cNvSpPr txBox="1"/>
          <p:nvPr/>
        </p:nvSpPr>
        <p:spPr>
          <a:xfrm>
            <a:off x="263386" y="3954999"/>
            <a:ext cx="5136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Total Open Tickets: </a:t>
            </a:r>
            <a:r>
              <a:rPr lang="en-US" sz="2000" dirty="0">
                <a:highlight>
                  <a:srgbClr val="C0C0C0"/>
                </a:highlight>
              </a:rPr>
              <a:t>23,756</a:t>
            </a:r>
          </a:p>
          <a:p>
            <a:r>
              <a:rPr lang="en-US" sz="2000" dirty="0"/>
              <a:t>Ready to Close: </a:t>
            </a:r>
            <a:r>
              <a:rPr lang="en-US" sz="2000" dirty="0">
                <a:highlight>
                  <a:srgbClr val="C0C0C0"/>
                </a:highlight>
              </a:rPr>
              <a:t>2,737</a:t>
            </a:r>
            <a:r>
              <a:rPr lang="en-US" sz="2000" dirty="0"/>
              <a:t> (all steps completed)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1B104E-148B-473A-957F-29A89B71619C}"/>
              </a:ext>
            </a:extLst>
          </p:cNvPr>
          <p:cNvSpPr txBox="1"/>
          <p:nvPr/>
        </p:nvSpPr>
        <p:spPr>
          <a:xfrm>
            <a:off x="5599302" y="956206"/>
            <a:ext cx="4007217" cy="2000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i="1" dirty="0"/>
              <a:t>2022 Jan-Dec</a:t>
            </a:r>
          </a:p>
          <a:p>
            <a:r>
              <a:rPr lang="en-US" sz="2000" dirty="0"/>
              <a:t>Created:		</a:t>
            </a:r>
            <a:r>
              <a:rPr lang="en-US" sz="2000" dirty="0">
                <a:solidFill>
                  <a:srgbClr val="FF0000"/>
                </a:solidFill>
              </a:rPr>
              <a:t>4,735</a:t>
            </a:r>
          </a:p>
          <a:p>
            <a:r>
              <a:rPr lang="en-US" sz="2000" dirty="0"/>
              <a:t>Closed:		</a:t>
            </a:r>
            <a:r>
              <a:rPr lang="en-US" sz="2000" dirty="0">
                <a:solidFill>
                  <a:srgbClr val="FF0000"/>
                </a:solidFill>
              </a:rPr>
              <a:t>1,592</a:t>
            </a:r>
          </a:p>
          <a:p>
            <a:r>
              <a:rPr lang="en-US" sz="2000" dirty="0"/>
              <a:t>Tickets w/ Steps </a:t>
            </a:r>
          </a:p>
          <a:p>
            <a:r>
              <a:rPr lang="en-US" sz="2000" dirty="0"/>
              <a:t>Completed:</a:t>
            </a:r>
            <a:r>
              <a:rPr lang="en-US" sz="2000" b="1" dirty="0"/>
              <a:t> 	</a:t>
            </a:r>
            <a:r>
              <a:rPr lang="en-US" sz="2000" dirty="0">
                <a:solidFill>
                  <a:srgbClr val="008000"/>
                </a:solidFill>
              </a:rPr>
              <a:t>6,189</a:t>
            </a:r>
          </a:p>
          <a:p>
            <a:endParaRPr lang="en-US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77950A-9923-44FD-8C78-CD4240BC4718}"/>
              </a:ext>
            </a:extLst>
          </p:cNvPr>
          <p:cNvSpPr txBox="1"/>
          <p:nvPr/>
        </p:nvSpPr>
        <p:spPr>
          <a:xfrm>
            <a:off x="581875" y="956206"/>
            <a:ext cx="4007216" cy="2000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i="1" dirty="0"/>
              <a:t>2021 Jan-Dec</a:t>
            </a:r>
          </a:p>
          <a:p>
            <a:r>
              <a:rPr lang="en-US" sz="2000" dirty="0"/>
              <a:t>Created:		4,806</a:t>
            </a:r>
          </a:p>
          <a:p>
            <a:r>
              <a:rPr lang="en-US" sz="2000" dirty="0"/>
              <a:t>Closed:		1,850</a:t>
            </a:r>
          </a:p>
          <a:p>
            <a:r>
              <a:rPr lang="en-US" sz="2000" dirty="0"/>
              <a:t>Tickets w/ Steps </a:t>
            </a:r>
          </a:p>
          <a:p>
            <a:r>
              <a:rPr lang="en-US" sz="2000" dirty="0"/>
              <a:t>Completed:</a:t>
            </a:r>
            <a:r>
              <a:rPr lang="en-US" sz="2000" b="1" dirty="0"/>
              <a:t> 	</a:t>
            </a:r>
            <a:r>
              <a:rPr lang="en-US" sz="2000" dirty="0"/>
              <a:t>6,113</a:t>
            </a:r>
          </a:p>
          <a:p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6A9CF-706D-88CE-1444-25BF5977A574}"/>
              </a:ext>
            </a:extLst>
          </p:cNvPr>
          <p:cNvSpPr txBox="1"/>
          <p:nvPr/>
        </p:nvSpPr>
        <p:spPr>
          <a:xfrm>
            <a:off x="9831897" y="1048624"/>
            <a:ext cx="21871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 </a:t>
            </a:r>
            <a:r>
              <a:rPr lang="en-US" b="1" dirty="0"/>
              <a:t>PT+ </a:t>
            </a:r>
            <a:r>
              <a:rPr lang="en-US" dirty="0"/>
              <a:t>includes all Ticket Types except Attachment Request (PA)</a:t>
            </a:r>
          </a:p>
        </p:txBody>
      </p:sp>
    </p:spTree>
    <p:extLst>
      <p:ext uri="{BB962C8B-B14F-4D97-AF65-F5344CB8AC3E}">
        <p14:creationId xmlns:p14="http://schemas.microsoft.com/office/powerpoint/2010/main" val="306480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87782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Top 5 Users (2022)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117" y="732530"/>
            <a:ext cx="11898242" cy="43508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93516C-E0EE-4DC0-8778-55F6974FB736}"/>
              </a:ext>
            </a:extLst>
          </p:cNvPr>
          <p:cNvSpPr txBox="1"/>
          <p:nvPr/>
        </p:nvSpPr>
        <p:spPr>
          <a:xfrm>
            <a:off x="438909" y="784297"/>
            <a:ext cx="4200539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Top Creators (PT)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Singing River EPA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Coast Electric Power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AT&amp;T Southeast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Mississippi Power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Entergy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8206-3A04-4F88-9298-28B98FDCF3FB}"/>
              </a:ext>
            </a:extLst>
          </p:cNvPr>
          <p:cNvSpPr txBox="1"/>
          <p:nvPr/>
        </p:nvSpPr>
        <p:spPr>
          <a:xfrm>
            <a:off x="5463903" y="784297"/>
            <a:ext cx="4242058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Top Updaters (PT)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AT&amp;T Southeast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Mississippi Power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Cable 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Coast Electric Power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Entergy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7C78E-0FEF-45BA-B65A-836158885C06}"/>
              </a:ext>
            </a:extLst>
          </p:cNvPr>
          <p:cNvSpPr txBox="1"/>
          <p:nvPr/>
        </p:nvSpPr>
        <p:spPr>
          <a:xfrm>
            <a:off x="438912" y="3390427"/>
            <a:ext cx="8583236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Active Users:  240</a:t>
            </a:r>
          </a:p>
          <a:p>
            <a:r>
              <a:rPr lang="en-US" dirty="0"/>
              <a:t>Active Member Codes:   116	</a:t>
            </a:r>
          </a:p>
        </p:txBody>
      </p:sp>
    </p:spTree>
    <p:extLst>
      <p:ext uri="{BB962C8B-B14F-4D97-AF65-F5344CB8AC3E}">
        <p14:creationId xmlns:p14="http://schemas.microsoft.com/office/powerpoint/2010/main" val="170649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945333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Member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6066" y="444570"/>
            <a:ext cx="6737733" cy="43598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17EB56-346B-4C19-83D9-2A6CF27F0406}"/>
              </a:ext>
            </a:extLst>
          </p:cNvPr>
          <p:cNvSpPr txBox="1">
            <a:spLocks/>
          </p:cNvSpPr>
          <p:nvPr/>
        </p:nvSpPr>
        <p:spPr>
          <a:xfrm>
            <a:off x="3955054" y="787217"/>
            <a:ext cx="7398745" cy="4359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Font typeface="Wingdings" pitchFamily="2" charset="2"/>
              <a:buNone/>
            </a:pPr>
            <a:endParaRPr lang="en-US" dirty="0"/>
          </a:p>
          <a:p>
            <a:pPr lvl="3"/>
            <a:r>
              <a:rPr lang="en-US" sz="2000" dirty="0"/>
              <a:t>View codes in profile by clicking on Members (My Members)</a:t>
            </a:r>
          </a:p>
          <a:p>
            <a:pPr lvl="3"/>
            <a:endParaRPr lang="en-US" sz="2000" dirty="0"/>
          </a:p>
          <a:p>
            <a:pPr lvl="3"/>
            <a:r>
              <a:rPr lang="en-US" sz="2000" dirty="0"/>
              <a:t>Send any updates to </a:t>
            </a:r>
            <a:r>
              <a:rPr lang="en-US" sz="2000" dirty="0">
                <a:hlinkClick r:id="rId2"/>
              </a:rPr>
              <a:t>support@njuns.com</a:t>
            </a:r>
            <a:endParaRPr lang="en-US" sz="2000" dirty="0"/>
          </a:p>
          <a:p>
            <a:pPr lvl="3"/>
            <a:endParaRPr lang="en-US" sz="2000" dirty="0"/>
          </a:p>
          <a:p>
            <a:pPr lvl="3"/>
            <a:r>
              <a:rPr lang="en-US" sz="2000" dirty="0"/>
              <a:t>Ticket email can have up to 4 email addresses. If blank, it will deactivate after several bounces.</a:t>
            </a:r>
          </a:p>
          <a:p>
            <a:pPr lvl="3"/>
            <a:endParaRPr lang="en-US" sz="2000" dirty="0"/>
          </a:p>
          <a:p>
            <a:pPr lvl="3"/>
            <a:r>
              <a:rPr lang="en-US" sz="2000" dirty="0"/>
              <a:t>Make sure Contact is correct</a:t>
            </a:r>
          </a:p>
          <a:p>
            <a:pPr lvl="3"/>
            <a:endParaRPr lang="en-US" sz="2000" dirty="0"/>
          </a:p>
          <a:p>
            <a:pPr lvl="3"/>
            <a:endParaRPr lang="en-US" sz="2000" dirty="0"/>
          </a:p>
          <a:p>
            <a:pPr lvl="4"/>
            <a:endParaRPr lang="en-US" sz="2000" dirty="0"/>
          </a:p>
          <a:p>
            <a:pPr lvl="3"/>
            <a:endParaRPr lang="en-US" sz="2000" dirty="0"/>
          </a:p>
          <a:p>
            <a:pPr marL="822960" lvl="3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3C0F94-CED8-4B34-8FA0-C34DA1C70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782" y="787217"/>
            <a:ext cx="3857625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83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945333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Ticket Types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570"/>
            <a:ext cx="10515600" cy="43598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17EB56-346B-4C19-83D9-2A6CF27F0406}"/>
              </a:ext>
            </a:extLst>
          </p:cNvPr>
          <p:cNvSpPr txBox="1">
            <a:spLocks/>
          </p:cNvSpPr>
          <p:nvPr/>
        </p:nvSpPr>
        <p:spPr>
          <a:xfrm>
            <a:off x="838200" y="787218"/>
            <a:ext cx="10515600" cy="4359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endParaRPr lang="en-US" sz="2000" dirty="0">
              <a:solidFill>
                <a:srgbClr val="800000"/>
              </a:solidFill>
            </a:endParaRPr>
          </a:p>
          <a:p>
            <a:pPr marL="1097280" lvl="4" indent="0">
              <a:buNone/>
            </a:pPr>
            <a:endParaRPr lang="en-US" sz="2000" dirty="0">
              <a:solidFill>
                <a:srgbClr val="800000"/>
              </a:solidFill>
            </a:endParaRPr>
          </a:p>
          <a:p>
            <a:pPr marL="1097280" lvl="4" indent="0">
              <a:buNone/>
            </a:pPr>
            <a:endParaRPr lang="en-US" sz="2000" dirty="0">
              <a:solidFill>
                <a:srgbClr val="800000"/>
              </a:solidFill>
            </a:endParaRPr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r>
              <a:rPr lang="en-US" sz="2000" dirty="0"/>
              <a:t>See </a:t>
            </a:r>
            <a:r>
              <a:rPr lang="en-US" sz="2000" i="1" dirty="0"/>
              <a:t>Ticket Type Definitions </a:t>
            </a:r>
            <a:r>
              <a:rPr lang="en-US" sz="2000" dirty="0"/>
              <a:t>document under Training, Best Practices for help with deciding which to use. </a:t>
            </a:r>
          </a:p>
          <a:p>
            <a:pPr marL="1097280" lvl="4" indent="0">
              <a:buNone/>
            </a:pPr>
            <a:r>
              <a:rPr lang="en-US" sz="2000" dirty="0"/>
              <a:t> </a:t>
            </a:r>
          </a:p>
          <a:p>
            <a:pPr marL="822960" lvl="3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92198-C26A-4508-321F-F512F63FD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599" y="935806"/>
            <a:ext cx="3969441" cy="248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155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787219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570"/>
            <a:ext cx="10634330" cy="43598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17EB56-346B-4C19-83D9-2A6CF27F0406}"/>
              </a:ext>
            </a:extLst>
          </p:cNvPr>
          <p:cNvSpPr txBox="1">
            <a:spLocks/>
          </p:cNvSpPr>
          <p:nvPr/>
        </p:nvSpPr>
        <p:spPr>
          <a:xfrm>
            <a:off x="838200" y="787219"/>
            <a:ext cx="10515600" cy="3916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0" lvl="4" indent="0">
              <a:buNone/>
            </a:pPr>
            <a:r>
              <a:rPr lang="en-US" sz="2000" dirty="0"/>
              <a:t>Approximately </a:t>
            </a:r>
            <a:r>
              <a:rPr lang="en-US" sz="2000" dirty="0">
                <a:highlight>
                  <a:srgbClr val="C0C0C0"/>
                </a:highlight>
              </a:rPr>
              <a:t>1,321</a:t>
            </a:r>
            <a:r>
              <a:rPr lang="en-US" sz="2000" dirty="0">
                <a:solidFill>
                  <a:srgbClr val="800000"/>
                </a:solidFill>
              </a:rPr>
              <a:t> </a:t>
            </a:r>
            <a:r>
              <a:rPr lang="en-US" sz="2000" dirty="0"/>
              <a:t>active Dispute Steps</a:t>
            </a:r>
          </a:p>
          <a:p>
            <a:pPr marL="1097280" lvl="4" indent="0">
              <a:buNone/>
            </a:pPr>
            <a:endParaRPr lang="en-US" sz="2000" dirty="0"/>
          </a:p>
          <a:p>
            <a:pPr marL="1097280" lvl="4" indent="0">
              <a:buNone/>
            </a:pPr>
            <a:r>
              <a:rPr lang="en-US" sz="2000" dirty="0"/>
              <a:t>Why are tickets being disputed?</a:t>
            </a:r>
          </a:p>
          <a:p>
            <a:pPr marL="1097280" lvl="4" indent="0">
              <a:buNone/>
            </a:pPr>
            <a:r>
              <a:rPr lang="en-US" sz="2000" dirty="0"/>
              <a:t> </a:t>
            </a:r>
          </a:p>
          <a:p>
            <a:pPr lvl="3"/>
            <a:endParaRPr lang="en-US" sz="2000" dirty="0"/>
          </a:p>
          <a:p>
            <a:pPr marL="822960" lvl="3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486407-BE95-431C-A54C-70C62CEF62E8}"/>
              </a:ext>
            </a:extLst>
          </p:cNvPr>
          <p:cNvSpPr txBox="1"/>
          <p:nvPr/>
        </p:nvSpPr>
        <p:spPr>
          <a:xfrm>
            <a:off x="8401722" y="2086984"/>
            <a:ext cx="27647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sure when choosing ‘Other’ there is not an option available.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ones highlighted in </a:t>
            </a:r>
            <a:r>
              <a:rPr lang="en-US" dirty="0">
                <a:highlight>
                  <a:srgbClr val="FFFF00"/>
                </a:highlight>
              </a:rPr>
              <a:t>yellow</a:t>
            </a:r>
            <a:r>
              <a:rPr lang="en-US" dirty="0"/>
              <a:t> had description changed by creator or owner.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144802-9C66-067F-7104-2E06896E8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27720"/>
            <a:ext cx="7085385" cy="234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7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945333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Short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4570"/>
            <a:ext cx="10515600" cy="43598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17EB56-346B-4C19-83D9-2A6CF27F0406}"/>
              </a:ext>
            </a:extLst>
          </p:cNvPr>
          <p:cNvSpPr txBox="1">
            <a:spLocks/>
          </p:cNvSpPr>
          <p:nvPr/>
        </p:nvSpPr>
        <p:spPr>
          <a:xfrm>
            <a:off x="838200" y="787218"/>
            <a:ext cx="10515600" cy="4359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r>
              <a:rPr lang="en-US" sz="2800" b="1" dirty="0"/>
              <a:t>NJUNS Tips &amp; Tricks</a:t>
            </a:r>
          </a:p>
          <a:p>
            <a:pPr marL="914400" lvl="2" indent="0">
              <a:buFont typeface="Wingdings" pitchFamily="2" charset="2"/>
              <a:buNone/>
            </a:pPr>
            <a:endParaRPr lang="en-US" dirty="0"/>
          </a:p>
          <a:p>
            <a:pPr lvl="3"/>
            <a:r>
              <a:rPr lang="en-US" sz="2000" dirty="0"/>
              <a:t>My Members Filter previously shown, can be used for Filters &amp; Reports</a:t>
            </a:r>
          </a:p>
          <a:p>
            <a:pPr lvl="3"/>
            <a:r>
              <a:rPr lang="en-US" sz="2000" dirty="0"/>
              <a:t>Searching for multiple ticket numbers, saving to a set</a:t>
            </a:r>
          </a:p>
          <a:p>
            <a:pPr lvl="3"/>
            <a:r>
              <a:rPr lang="en-US" sz="2000" dirty="0"/>
              <a:t>Filtering a ticket list</a:t>
            </a:r>
          </a:p>
          <a:p>
            <a:pPr lvl="3"/>
            <a:r>
              <a:rPr lang="en-US" sz="2000" dirty="0"/>
              <a:t>Removing the counties filter so code can be typed in</a:t>
            </a:r>
          </a:p>
          <a:p>
            <a:pPr lvl="3"/>
            <a:endParaRPr lang="en-US" sz="2000" i="1" dirty="0"/>
          </a:p>
          <a:p>
            <a:pPr lvl="3"/>
            <a:endParaRPr lang="en-US" sz="2000" dirty="0"/>
          </a:p>
          <a:p>
            <a:pPr marL="822960" lvl="3" indent="0">
              <a:buNone/>
            </a:pPr>
            <a:endParaRPr lang="en-US" sz="2000" dirty="0"/>
          </a:p>
          <a:p>
            <a:pPr marL="822960" lvl="3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703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945333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5750"/>
            <a:ext cx="10515600" cy="3758639"/>
          </a:xfrm>
        </p:spPr>
        <p:txBody>
          <a:bodyPr>
            <a:normAutofit/>
          </a:bodyPr>
          <a:lstStyle/>
          <a:p>
            <a:pPr marL="1371600" lvl="3" indent="0">
              <a:buNone/>
            </a:pPr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BA94DF-BF8A-41B7-9479-4C62B672146D}"/>
              </a:ext>
            </a:extLst>
          </p:cNvPr>
          <p:cNvSpPr/>
          <p:nvPr/>
        </p:nvSpPr>
        <p:spPr>
          <a:xfrm>
            <a:off x="287960" y="945333"/>
            <a:ext cx="99609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dirty="0">
                <a:solidFill>
                  <a:srgbClr val="3F3F3F"/>
                </a:solidFill>
              </a:rPr>
              <a:t>Available Training – visit training tab on </a:t>
            </a:r>
            <a:r>
              <a:rPr lang="en-US" sz="3200" dirty="0">
                <a:solidFill>
                  <a:srgbClr val="3F3F3F"/>
                </a:solidFill>
                <a:hlinkClick r:id="rId2"/>
              </a:rPr>
              <a:t>www.njuns.com</a:t>
            </a:r>
            <a:endParaRPr lang="en-US" sz="3200" dirty="0">
              <a:solidFill>
                <a:srgbClr val="3F3F3F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F3F3F"/>
                </a:solidFill>
              </a:rPr>
              <a:t>Training calendar, User Guide, Training Videos, Best Practices documents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F3F3F"/>
                </a:solidFill>
              </a:rPr>
              <a:t>Pay attention to System Alerts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F3F3F"/>
                </a:solidFill>
              </a:rPr>
              <a:t>Visit News on our website for updates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F3F3F"/>
                </a:solidFill>
              </a:rPr>
              <a:t>Follow us on LinkedIn, Twitter, or Facebook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3F3F3F"/>
              </a:solidFill>
            </a:endParaRPr>
          </a:p>
          <a:p>
            <a:pPr fontAlgn="base"/>
            <a:endParaRPr lang="en-US" sz="3200" b="0" i="0" dirty="0">
              <a:solidFill>
                <a:srgbClr val="3F3F3F"/>
              </a:solidFill>
              <a:effectLst/>
              <a:latin typeface="Century" panose="020406040505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797E0F-3687-46A4-8C25-E7A73B427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5830" y="4047556"/>
            <a:ext cx="350520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86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945333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971A1D"/>
                </a:solidFill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1787"/>
            <a:ext cx="10515600" cy="4032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Any questions for us?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support@njuns.com</a:t>
            </a:r>
          </a:p>
        </p:txBody>
      </p:sp>
    </p:spTree>
    <p:extLst>
      <p:ext uri="{BB962C8B-B14F-4D97-AF65-F5344CB8AC3E}">
        <p14:creationId xmlns:p14="http://schemas.microsoft.com/office/powerpoint/2010/main" val="107602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47110</TotalTime>
  <Words>348</Words>
  <Application>Microsoft Office PowerPoint</Application>
  <PresentationFormat>Widescreen</PresentationFormat>
  <Paragraphs>106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</vt:lpstr>
      <vt:lpstr>Wingdings</vt:lpstr>
      <vt:lpstr>Office Theme</vt:lpstr>
      <vt:lpstr>Mississippi User Group Meeting</vt:lpstr>
      <vt:lpstr>PT + Usage</vt:lpstr>
      <vt:lpstr>Top 5 Users (2022)</vt:lpstr>
      <vt:lpstr>Member Codes</vt:lpstr>
      <vt:lpstr>Ticket Types </vt:lpstr>
      <vt:lpstr>Steps</vt:lpstr>
      <vt:lpstr>Short Demo</vt:lpstr>
      <vt:lpstr>Information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Director Report</dc:title>
  <dc:creator>Chris</dc:creator>
  <cp:lastModifiedBy>Angie Weaver</cp:lastModifiedBy>
  <cp:revision>145</cp:revision>
  <dcterms:created xsi:type="dcterms:W3CDTF">2014-07-18T14:51:50Z</dcterms:created>
  <dcterms:modified xsi:type="dcterms:W3CDTF">2023-01-26T14:26:17Z</dcterms:modified>
</cp:coreProperties>
</file>